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1" r:id="rId4"/>
    <p:sldId id="259" r:id="rId5"/>
    <p:sldId id="269" r:id="rId6"/>
    <p:sldId id="265" r:id="rId7"/>
    <p:sldId id="272" r:id="rId8"/>
    <p:sldId id="267" r:id="rId9"/>
    <p:sldId id="261" r:id="rId10"/>
    <p:sldId id="268" r:id="rId11"/>
    <p:sldId id="276" r:id="rId12"/>
    <p:sldId id="262" r:id="rId13"/>
    <p:sldId id="260" r:id="rId14"/>
    <p:sldId id="277" r:id="rId15"/>
    <p:sldId id="263" r:id="rId16"/>
    <p:sldId id="270" r:id="rId17"/>
    <p:sldId id="273" r:id="rId18"/>
    <p:sldId id="257" r:id="rId19"/>
    <p:sldId id="26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51E9C-1C03-488F-9B24-2D1A9125E35D}" v="1" dt="2022-09-04T20:05:25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draperpaws@gmail.com" userId="ce562aa07b86d9a7" providerId="LiveId" clId="{45851E9C-1C03-488F-9B24-2D1A9125E35D}"/>
    <pc:docChg chg="undo custSel modSld">
      <pc:chgData name="chrisdraperpaws@gmail.com" userId="ce562aa07b86d9a7" providerId="LiveId" clId="{45851E9C-1C03-488F-9B24-2D1A9125E35D}" dt="2022-09-04T20:01:16.924" v="1" actId="14100"/>
      <pc:docMkLst>
        <pc:docMk/>
      </pc:docMkLst>
      <pc:sldChg chg="modSp mod">
        <pc:chgData name="chrisdraperpaws@gmail.com" userId="ce562aa07b86d9a7" providerId="LiveId" clId="{45851E9C-1C03-488F-9B24-2D1A9125E35D}" dt="2022-09-04T20:01:16.924" v="1" actId="14100"/>
        <pc:sldMkLst>
          <pc:docMk/>
          <pc:sldMk cId="3525902481" sldId="271"/>
        </pc:sldMkLst>
        <pc:picChg chg="mod">
          <ac:chgData name="chrisdraperpaws@gmail.com" userId="ce562aa07b86d9a7" providerId="LiveId" clId="{45851E9C-1C03-488F-9B24-2D1A9125E35D}" dt="2022-09-04T20:01:16.924" v="1" actId="14100"/>
          <ac:picMkLst>
            <pc:docMk/>
            <pc:sldMk cId="3525902481" sldId="271"/>
            <ac:picMk id="7" creationId="{2FB81185-CAC8-27AB-317E-CCB611027C4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62E0-4D21-1857-EB4F-A7F4E1F96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BF0FA-6F32-84FA-966F-6259FB031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20DAA-2685-5A70-6121-7F5845A9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36F91-CBEC-000E-E43F-646C27DC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88441-4D04-66D2-177D-C99E9FD2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4D48-9773-1668-639C-B4C68CEA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3BB1C8-0F69-C250-52F7-DF488F648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19E2F-1F0F-F40E-8819-2100295E7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851FF-CF15-E252-C461-A0648ACF2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5C9F-03FC-542E-9EC2-E542465A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9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E1ECA8-A6B1-729D-ABFE-CB58E7BAB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55C477-CF7B-60B0-F4B4-C4CC118FD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9458E-E32B-AF3D-07E0-FEF15F79F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B8A97-E511-446F-97F5-1653E3E8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6FD88-1011-2809-93DE-47C890B1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0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FB61-E5C1-0582-A9E3-02C397637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E0258-B484-F825-198D-EF563E247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823C4-214F-5948-C2A6-70522CEDF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EF25C-BBB4-5C31-0857-FECDCD73D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79902-CB7D-F8C5-5F52-134FFECC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4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ADE68-D273-6B11-9193-2F4D6AEE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91125-AC48-7508-C21D-3E97689D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706F9-5A1A-5901-1DEC-4C0EC4BD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EA262-B206-2636-62C6-485CF6A2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B17DE-251B-5B65-446B-9969FDD8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5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F0804-CD7F-C9FB-BE6B-3D817FE31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BADA8-B027-B41A-E0CE-42DC1296F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0F117-0370-A04C-DC1E-526D3F85A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68D3D-6438-4BC6-64B9-C8BE29078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9AF83-B04A-0AF8-F2A1-1631C2B1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8988C-E7C8-2B59-09A6-E5CF0A2D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2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0E37-9480-EF9E-D039-892CF353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90F48-C7C0-576D-00F2-D096A81F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CFCEC-A397-BDDB-8EC9-80195D820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58B7B7-978B-D040-1E8C-DED453239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87914-9DF7-BB7D-641C-7DD03504A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8D42AF-B0FE-BEFB-FB8C-037BA150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34CBE9-5CC6-FB9B-8EF7-24F697618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ED96D4-005D-7809-AA84-A3FB9472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1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182E-417B-D755-7977-471729A4B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38EF4-5397-1B2A-510C-EB31FE1E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75F5C-E197-D1AF-E18E-8AB412BA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C484E-40B1-EFD8-C942-236E48CD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57C96-5C42-E6AA-64A3-4BAC96E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5AC85A-91A8-EA0D-8D31-34F50C01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CCE1E-1FA2-9DF4-125E-F74341398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4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BF0E-36D7-DCA8-EAFF-6A418C9D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3ED21-F144-DD35-E44E-C9810DDD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522F-F7FF-BC4D-B110-A4B882D89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DF249-A579-D130-151B-E904CD94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F40F4-AB73-A3B6-F0B7-396EBA72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B6E01-E5F0-EE3F-DCD0-D08918E6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22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348DA-099C-AFE6-FF81-BD57C181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F0A09C-7BBB-396D-DEA6-433FC7D85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5F554-3152-4530-3935-9B2569D8B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D50A3-68B4-EE75-3D25-C0FD30B3B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0E187-C003-2A48-783B-8157114E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8768E-2E0B-5626-6234-CFD011BDE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A14EC-3244-B41A-E3D6-E7248D4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B351D-B205-A61C-FE90-06A46BF5B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35161-0E2E-A39A-8DCB-F34F8096AD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6159D-A0B9-4513-9A2A-C62AE3A125AE}" type="datetimeFigureOut">
              <a:rPr lang="en-US" smtClean="0"/>
              <a:t>9/4/2022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BF5AC-94AB-674D-4540-291ED2C06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BC3B5-C331-C308-8188-0E082D73BC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20ED7-22AF-4C38-9565-46915CE62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10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99D20-7CB7-3386-57DC-7A031C5DE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4128" y="965199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</a:rPr>
              <a:t>The Trade of Exotic Pets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FFE2C-4D12-AEF7-2BC0-781C81489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0819" y="1297707"/>
            <a:ext cx="2707937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Dr. Chris Draper</a:t>
            </a:r>
          </a:p>
          <a:p>
            <a:pPr algn="l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Performing Animal Welfare Society (PAWS)</a:t>
            </a:r>
          </a:p>
          <a:p>
            <a:pPr algn="l"/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California, USA</a:t>
            </a:r>
          </a:p>
        </p:txBody>
      </p:sp>
      <p:cxnSp>
        <p:nvCxnSpPr>
          <p:cNvPr id="19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32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0A35F7-8E58-A6F0-7AEC-A06B2CFC9B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4BC97-EFE6-8A09-D023-0419CF8D7B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63ECAF-7357-6329-A2A3-9C3CC184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Welfare of Exotic 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9B8C5-51BA-8611-B632-3458B8BC8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>
            <a:normAutofit/>
          </a:bodyPr>
          <a:lstStyle/>
          <a:p>
            <a:r>
              <a:rPr lang="en-US" sz="2000"/>
              <a:t>Need to consider welfare throughout the supply chain:</a:t>
            </a:r>
          </a:p>
          <a:p>
            <a:pPr lvl="1"/>
            <a:endParaRPr lang="en-US" sz="2000"/>
          </a:p>
          <a:p>
            <a:pPr lvl="1"/>
            <a:r>
              <a:rPr lang="en-US" sz="2000"/>
              <a:t>Capture – </a:t>
            </a:r>
            <a:r>
              <a:rPr lang="en-US" sz="2000" b="1"/>
              <a:t>including non-target animals</a:t>
            </a:r>
          </a:p>
          <a:p>
            <a:pPr lvl="1"/>
            <a:r>
              <a:rPr lang="en-US" sz="2000"/>
              <a:t>Captive-breeding</a:t>
            </a:r>
          </a:p>
          <a:p>
            <a:pPr lvl="1"/>
            <a:r>
              <a:rPr lang="en-US" sz="2000"/>
              <a:t>Transport</a:t>
            </a:r>
          </a:p>
          <a:p>
            <a:pPr lvl="1"/>
            <a:r>
              <a:rPr lang="en-US" sz="2000"/>
              <a:t>Holding</a:t>
            </a:r>
          </a:p>
          <a:p>
            <a:pPr lvl="1"/>
            <a:r>
              <a:rPr lang="en-US" sz="2000"/>
              <a:t>Point of sale</a:t>
            </a:r>
          </a:p>
          <a:p>
            <a:pPr lvl="1"/>
            <a:r>
              <a:rPr lang="en-US" sz="2000"/>
              <a:t>Life as a pet in a domestic environment</a:t>
            </a:r>
          </a:p>
          <a:p>
            <a:pPr lvl="1"/>
            <a:r>
              <a:rPr lang="en-US" sz="2000"/>
              <a:t>Abandonment and rescue</a:t>
            </a:r>
          </a:p>
        </p:txBody>
      </p:sp>
    </p:spTree>
    <p:extLst>
      <p:ext uri="{BB962C8B-B14F-4D97-AF65-F5344CB8AC3E}">
        <p14:creationId xmlns:p14="http://schemas.microsoft.com/office/powerpoint/2010/main" val="101895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ECAF-7357-6329-A2A3-9C3CC184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of Exotic 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9B8C5-51BA-8611-B632-3458B8BC8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Need to consider welfare throughout the supply chain: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Intensity and duration of suffering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Scale of suffering – number of animals experiencing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Mortality</a:t>
            </a:r>
          </a:p>
          <a:p>
            <a:pPr lvl="2"/>
            <a:r>
              <a:rPr lang="en-US" dirty="0"/>
              <a:t>WC reptiles up to 90%</a:t>
            </a:r>
          </a:p>
          <a:p>
            <a:pPr lvl="2"/>
            <a:r>
              <a:rPr lang="en-US" dirty="0"/>
              <a:t>Up to 75% per year when kept as pets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Direct vs indirect impacts</a:t>
            </a:r>
          </a:p>
          <a:p>
            <a:pPr lvl="2"/>
            <a:r>
              <a:rPr lang="en-US" dirty="0"/>
              <a:t>Death</a:t>
            </a:r>
          </a:p>
          <a:p>
            <a:pPr lvl="2"/>
            <a:r>
              <a:rPr lang="en-US" dirty="0"/>
              <a:t>Sublethal effects</a:t>
            </a:r>
          </a:p>
          <a:p>
            <a:pPr lvl="2"/>
            <a:r>
              <a:rPr lang="en-US" dirty="0"/>
              <a:t>Dependent young</a:t>
            </a:r>
          </a:p>
          <a:p>
            <a:pPr lvl="2"/>
            <a:r>
              <a:rPr lang="en-US" dirty="0"/>
              <a:t>Social structure</a:t>
            </a:r>
          </a:p>
          <a:p>
            <a:pPr lvl="2"/>
            <a:r>
              <a:rPr lang="en-US" dirty="0"/>
              <a:t>Culture</a:t>
            </a:r>
          </a:p>
        </p:txBody>
      </p:sp>
    </p:spTree>
    <p:extLst>
      <p:ext uri="{BB962C8B-B14F-4D97-AF65-F5344CB8AC3E}">
        <p14:creationId xmlns:p14="http://schemas.microsoft.com/office/powerpoint/2010/main" val="4236541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441B8-FB6C-2110-AD4B-3D77558C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of Exotic 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12F-2C85-B3B9-96E3-CEA3F3DEE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62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Knowledge and standards</a:t>
            </a:r>
          </a:p>
          <a:p>
            <a:r>
              <a:rPr lang="en-US" dirty="0"/>
              <a:t>Wide range of sources of information</a:t>
            </a:r>
          </a:p>
          <a:p>
            <a:pPr lvl="1"/>
            <a:r>
              <a:rPr lang="en-US" dirty="0"/>
              <a:t>E.g. red-eared terrapin water temperature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24 - 27°c</a:t>
            </a:r>
          </a:p>
          <a:p>
            <a:pPr lvl="1"/>
            <a:r>
              <a:rPr lang="en-US" dirty="0"/>
              <a:t>30 - 35°c</a:t>
            </a:r>
          </a:p>
          <a:p>
            <a:pPr lvl="1"/>
            <a:r>
              <a:rPr lang="en-US" dirty="0"/>
              <a:t>23°c</a:t>
            </a:r>
          </a:p>
          <a:p>
            <a:pPr lvl="1"/>
            <a:r>
              <a:rPr lang="en-US" dirty="0"/>
              <a:t>24 - 28°c</a:t>
            </a:r>
          </a:p>
          <a:p>
            <a:pPr lvl="1"/>
            <a:endParaRPr lang="en-US" dirty="0"/>
          </a:p>
          <a:p>
            <a:r>
              <a:rPr lang="en-US" dirty="0"/>
              <a:t>Veterinarians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3EFB1-3E65-25A8-4FDC-76B025F9F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131" y="2502461"/>
            <a:ext cx="4311249" cy="299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5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A7F6-AAD2-DA88-6CAB-3A0CD192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Rescue &amp; Rehoming of Exotic 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2A98D2-C583-9E7B-5B8E-1E5031A89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Large network of shelters / rehoming opportunities for </a:t>
            </a:r>
            <a:r>
              <a:rPr lang="en-US" b="1" dirty="0"/>
              <a:t>domesticated </a:t>
            </a:r>
            <a:r>
              <a:rPr lang="en-US" dirty="0"/>
              <a:t>species</a:t>
            </a:r>
          </a:p>
          <a:p>
            <a:r>
              <a:rPr lang="en-US" dirty="0"/>
              <a:t>Nothing similar exists for </a:t>
            </a:r>
            <a:r>
              <a:rPr lang="en-US" b="1" dirty="0"/>
              <a:t>exotic</a:t>
            </a:r>
            <a:r>
              <a:rPr lang="en-US" dirty="0"/>
              <a:t> species</a:t>
            </a:r>
          </a:p>
          <a:p>
            <a:endParaRPr lang="en-US" dirty="0"/>
          </a:p>
          <a:p>
            <a:r>
              <a:rPr lang="en-US" dirty="0"/>
              <a:t>E.g. – in the UK:</a:t>
            </a:r>
          </a:p>
          <a:p>
            <a:pPr lvl="1"/>
            <a:r>
              <a:rPr lang="en-US" dirty="0"/>
              <a:t>&gt; 160 members of ADCH</a:t>
            </a:r>
          </a:p>
          <a:p>
            <a:pPr lvl="1"/>
            <a:r>
              <a:rPr lang="en-US" dirty="0"/>
              <a:t>Handful of exotic rescues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13B065-10E8-98D7-50A6-89E3CE2F1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898" y="1632904"/>
            <a:ext cx="5210902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9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C0C0-700B-8C85-6276-DB58CB33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of Exotic Pets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685E-B9B6-088E-D2CB-3903DEC6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Huge variation: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- in species</a:t>
            </a:r>
          </a:p>
          <a:p>
            <a:pPr>
              <a:buFontTx/>
              <a:buChar char="-"/>
            </a:pPr>
            <a:r>
              <a:rPr lang="en-US" b="1" dirty="0"/>
              <a:t>in welfare requirements</a:t>
            </a:r>
          </a:p>
          <a:p>
            <a:pPr>
              <a:buFontTx/>
              <a:buChar char="-"/>
            </a:pPr>
            <a:r>
              <a:rPr lang="en-US" b="1" dirty="0"/>
              <a:t>in knowledge of biology and needs</a:t>
            </a:r>
          </a:p>
          <a:p>
            <a:pPr>
              <a:buFontTx/>
              <a:buChar char="-"/>
            </a:pPr>
            <a:r>
              <a:rPr lang="en-US" b="1" dirty="0"/>
              <a:t>in available resources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719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4641A-6E87-86B9-781B-BA94BE523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>
            <a:normAutofit/>
          </a:bodyPr>
          <a:lstStyle/>
          <a:p>
            <a:r>
              <a:rPr lang="en-US" dirty="0"/>
              <a:t>Legislation and Control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2BBAA-9BBD-DA32-C31A-3FFE550593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322AE8-D04E-2F14-DEC1-50B316C71F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050EF8-7DF2-0601-54A5-3F69CB88DE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269F-5DFC-49EB-6BF1-BE86DE25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871982"/>
            <a:ext cx="4668256" cy="3181684"/>
          </a:xfrm>
        </p:spPr>
        <p:txBody>
          <a:bodyPr anchor="t">
            <a:normAutofit/>
          </a:bodyPr>
          <a:lstStyle/>
          <a:p>
            <a:r>
              <a:rPr lang="en-US" sz="1800"/>
              <a:t>CITES?</a:t>
            </a:r>
          </a:p>
          <a:p>
            <a:endParaRPr lang="en-US" sz="1800"/>
          </a:p>
          <a:p>
            <a:r>
              <a:rPr lang="en-US" sz="1800"/>
              <a:t>EU?</a:t>
            </a:r>
          </a:p>
          <a:p>
            <a:endParaRPr lang="en-US" sz="1800"/>
          </a:p>
          <a:p>
            <a:r>
              <a:rPr lang="en-US" sz="1800"/>
              <a:t>National Governments</a:t>
            </a:r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1794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D90-E40A-2BA5-9733-7BC6AED2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B7D9B-5D76-5A1B-A186-CB5A50E13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Example: </a:t>
            </a:r>
          </a:p>
          <a:p>
            <a:pPr lvl="1"/>
            <a:r>
              <a:rPr lang="en-US" dirty="0"/>
              <a:t>Dangerous Wild Animals Act 1976 (Great Britain)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Anyone can keep anything – with </a:t>
            </a:r>
            <a:r>
              <a:rPr lang="en-US" dirty="0" err="1"/>
              <a:t>licence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210 licensees, keeping 3951 dangerous wild animals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Servals</a:t>
            </a:r>
          </a:p>
          <a:p>
            <a:pPr lvl="2"/>
            <a:r>
              <a:rPr lang="en-US" dirty="0"/>
              <a:t>Cat hybrids</a:t>
            </a:r>
          </a:p>
          <a:p>
            <a:pPr lvl="2"/>
            <a:r>
              <a:rPr lang="en-US" dirty="0"/>
              <a:t>Pit vipers</a:t>
            </a:r>
          </a:p>
          <a:p>
            <a:pPr lvl="2"/>
            <a:r>
              <a:rPr lang="en-US" dirty="0"/>
              <a:t>Lemurs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Decreased over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Association between cost and licensing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32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C94EF-949D-C488-CE97-E64D31F5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A2282-C521-4E6D-0AA6-33704F160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Risk to public</a:t>
            </a:r>
          </a:p>
          <a:p>
            <a:r>
              <a:rPr lang="en-US" dirty="0"/>
              <a:t>Risk to owner</a:t>
            </a:r>
          </a:p>
          <a:p>
            <a:r>
              <a:rPr lang="en-US" dirty="0"/>
              <a:t>Risk to environment</a:t>
            </a:r>
          </a:p>
          <a:p>
            <a:r>
              <a:rPr lang="en-US" dirty="0"/>
              <a:t>Risk to biodiversity</a:t>
            </a:r>
          </a:p>
          <a:p>
            <a:r>
              <a:rPr lang="en-US" dirty="0"/>
              <a:t>Risk to animal health</a:t>
            </a:r>
          </a:p>
          <a:p>
            <a:r>
              <a:rPr lang="en-US" dirty="0"/>
              <a:t>Risk to human health</a:t>
            </a:r>
          </a:p>
          <a:p>
            <a:r>
              <a:rPr lang="en-US" dirty="0"/>
              <a:t>Risk to animal welfare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67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1814A-DC8C-DCE1-A138-1EF4F6EA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ECBB-42D6-901C-E516-D988B3152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Positive vs. Negative lists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8723A9B-947A-ECFD-298D-A6B6BF0F2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403382"/>
              </p:ext>
            </p:extLst>
          </p:nvPr>
        </p:nvGraphicFramePr>
        <p:xfrm>
          <a:off x="2032000" y="3058160"/>
          <a:ext cx="8128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8053103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9124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Negative 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Positive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22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ban on keeping the following species: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Tigers (</a:t>
                      </a:r>
                      <a:r>
                        <a:rPr lang="en-US" i="1" dirty="0"/>
                        <a:t>Panthera </a:t>
                      </a:r>
                      <a:r>
                        <a:rPr lang="en-US" i="1" dirty="0" err="1"/>
                        <a:t>tigris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Lions (</a:t>
                      </a:r>
                      <a:r>
                        <a:rPr lang="en-US" i="1" dirty="0"/>
                        <a:t>Panthera </a:t>
                      </a:r>
                      <a:r>
                        <a:rPr lang="en-US" i="1" dirty="0" err="1"/>
                        <a:t>leo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Rattlesnake (</a:t>
                      </a:r>
                      <a:r>
                        <a:rPr lang="en-US" i="1" dirty="0"/>
                        <a:t>Crotalus </a:t>
                      </a:r>
                      <a:r>
                        <a:rPr lang="en-US" i="1" dirty="0" err="1"/>
                        <a:t>atrox</a:t>
                      </a:r>
                      <a:r>
                        <a:rPr lang="en-US" dirty="0"/>
                        <a:t>)</a:t>
                      </a:r>
                    </a:p>
                    <a:p>
                      <a:r>
                        <a:rPr lang="en-US" dirty="0"/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following species are permitted to be kept: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Dogs</a:t>
                      </a:r>
                    </a:p>
                    <a:p>
                      <a:r>
                        <a:rPr lang="en-US" dirty="0"/>
                        <a:t>Cats</a:t>
                      </a:r>
                    </a:p>
                    <a:p>
                      <a:r>
                        <a:rPr lang="en-US" dirty="0"/>
                        <a:t>Guinea pigs</a:t>
                      </a:r>
                    </a:p>
                    <a:p>
                      <a:r>
                        <a:rPr lang="en-US" dirty="0"/>
                        <a:t>Etc.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251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189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C0C0-700B-8C85-6276-DB58CB33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685E-B9B6-088E-D2CB-3903DEC6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Opposition from vested interests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dirty="0"/>
              <a:t>Trade: Dealers, collectors, owners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Others: animal keepers, zoos, veterinarians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406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883E219-5793-4C2F-8ECC-7BF05E7A3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8098"/>
            <a:ext cx="12468428" cy="1498209"/>
          </a:xfrm>
          <a:prstGeom prst="rect">
            <a:avLst/>
          </a:prstGeom>
        </p:spPr>
      </p:pic>
      <p:pic>
        <p:nvPicPr>
          <p:cNvPr id="5" name="Content Placeholder 4" descr="A person standing next to a lion&#10;&#10;Description automatically generated with medium confidence">
            <a:extLst>
              <a:ext uri="{FF2B5EF4-FFF2-40B4-BE49-F238E27FC236}">
                <a16:creationId xmlns:a16="http://schemas.microsoft.com/office/drawing/2014/main" id="{9EAAE12A-4FF0-4A74-94F1-4E43A3014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" y="0"/>
            <a:ext cx="7532638" cy="4656406"/>
          </a:xfrm>
        </p:spPr>
      </p:pic>
      <p:pic>
        <p:nvPicPr>
          <p:cNvPr id="7" name="Picture 6" descr="Two people touching an elephant&#10;&#10;Description automatically generated with low confidence">
            <a:extLst>
              <a:ext uri="{FF2B5EF4-FFF2-40B4-BE49-F238E27FC236}">
                <a16:creationId xmlns:a16="http://schemas.microsoft.com/office/drawing/2014/main" id="{544A45F1-2EBB-473D-9CCA-AF3EEF37C0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423" y="0"/>
            <a:ext cx="4829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4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C0C0-700B-8C85-6276-DB58CB33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685E-B9B6-088E-D2CB-3903DEC61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cdraper@pawsweb.org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5EF60B-BB12-61B3-46BD-53054FAB18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015" y="2747963"/>
            <a:ext cx="305196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7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20B5E-D656-60E2-B467-60A643BB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dirty="0"/>
              <a:t>International Wildlife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6230-04BA-48D5-17CB-D8B62401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4187248"/>
          </a:xfrm>
        </p:spPr>
        <p:txBody>
          <a:bodyPr>
            <a:normAutofit/>
          </a:bodyPr>
          <a:lstStyle/>
          <a:p>
            <a:r>
              <a:rPr lang="en-US" sz="2000" b="1" dirty="0"/>
              <a:t>$100s of billions per year</a:t>
            </a:r>
          </a:p>
          <a:p>
            <a:endParaRPr lang="en-US" sz="2000" b="1" dirty="0"/>
          </a:p>
          <a:p>
            <a:r>
              <a:rPr lang="en-US" sz="2000" b="1" dirty="0"/>
              <a:t>Growing</a:t>
            </a:r>
          </a:p>
          <a:p>
            <a:endParaRPr lang="en-US" sz="2000" b="1" dirty="0"/>
          </a:p>
          <a:p>
            <a:r>
              <a:rPr lang="en-US" sz="2000" b="1" dirty="0"/>
              <a:t>Uses:</a:t>
            </a:r>
          </a:p>
          <a:p>
            <a:pPr lvl="1"/>
            <a:r>
              <a:rPr lang="en-US" sz="1600" b="1" dirty="0"/>
              <a:t>Food</a:t>
            </a:r>
          </a:p>
          <a:p>
            <a:pPr lvl="1"/>
            <a:r>
              <a:rPr lang="en-US" sz="1600" b="1" dirty="0"/>
              <a:t>Medicine</a:t>
            </a:r>
          </a:p>
          <a:p>
            <a:pPr lvl="1"/>
            <a:r>
              <a:rPr lang="en-US" sz="1600" b="1" dirty="0"/>
              <a:t>Ornaments</a:t>
            </a:r>
          </a:p>
          <a:p>
            <a:pPr lvl="1"/>
            <a:r>
              <a:rPr lang="en-US" sz="1600" b="1" dirty="0"/>
              <a:t>Entertainment</a:t>
            </a:r>
          </a:p>
          <a:p>
            <a:pPr lvl="1"/>
            <a:r>
              <a:rPr lang="en-US" sz="1600" b="1" dirty="0"/>
              <a:t>Research</a:t>
            </a:r>
          </a:p>
          <a:p>
            <a:pPr lvl="1"/>
            <a:r>
              <a:rPr lang="en-US" sz="1600" b="1" dirty="0"/>
              <a:t>Pets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B81185-CAC8-27AB-317E-CCB611027C4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832" y="1973943"/>
            <a:ext cx="5307467" cy="353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02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7B650-4DDE-2541-C1A5-4D63C217FD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985" y="2618766"/>
            <a:ext cx="4260814" cy="243931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520B5E-D656-60E2-B467-60A643BB2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 dirty="0"/>
              <a:t>International Wildlife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B6230-04BA-48D5-17CB-D8B62401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28169" cy="3399518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Legal trade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CITES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$320 billion</a:t>
            </a:r>
          </a:p>
          <a:p>
            <a:pPr lvl="2"/>
            <a:r>
              <a:rPr lang="en-US" dirty="0"/>
              <a:t>2.2 million reptiles</a:t>
            </a:r>
          </a:p>
          <a:p>
            <a:pPr lvl="2"/>
            <a:r>
              <a:rPr lang="en-US" dirty="0"/>
              <a:t>34,000 mammals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Ensure that trade does not affect survival of </a:t>
            </a:r>
            <a:r>
              <a:rPr lang="en-US" sz="2000" b="1" dirty="0"/>
              <a:t>species</a:t>
            </a:r>
          </a:p>
        </p:txBody>
      </p:sp>
    </p:spTree>
    <p:extLst>
      <p:ext uri="{BB962C8B-B14F-4D97-AF65-F5344CB8AC3E}">
        <p14:creationId xmlns:p14="http://schemas.microsoft.com/office/powerpoint/2010/main" val="2534009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82800A-E586-3FEB-116E-55E611CD5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BA8BF-87B8-7094-8DC5-73EBD9D9B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765" y="-645770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International Wildlife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9970C-6AC0-3A4C-D36F-12E3D8319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726652"/>
            <a:ext cx="3205463" cy="11555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C000"/>
                </a:solidFill>
              </a:rPr>
              <a:t>Illegal trade</a:t>
            </a:r>
          </a:p>
          <a:p>
            <a:pPr marL="0" indent="0">
              <a:buNone/>
            </a:pPr>
            <a:endParaRPr lang="en-US" sz="2000" b="1" dirty="0">
              <a:solidFill>
                <a:srgbClr val="FFC000"/>
              </a:solidFill>
            </a:endParaRPr>
          </a:p>
          <a:p>
            <a:r>
              <a:rPr lang="en-US" sz="2000" dirty="0" err="1"/>
              <a:t>Organised</a:t>
            </a:r>
            <a:r>
              <a:rPr lang="en-US" sz="2000" dirty="0"/>
              <a:t> crime and terrorism</a:t>
            </a:r>
          </a:p>
          <a:p>
            <a:endParaRPr lang="en-US" sz="2000" dirty="0"/>
          </a:p>
          <a:p>
            <a:r>
              <a:rPr lang="en-US" sz="2000" dirty="0"/>
              <a:t>$260 billion</a:t>
            </a:r>
          </a:p>
        </p:txBody>
      </p:sp>
    </p:spTree>
    <p:extLst>
      <p:ext uri="{BB962C8B-B14F-4D97-AF65-F5344CB8AC3E}">
        <p14:creationId xmlns:p14="http://schemas.microsoft.com/office/powerpoint/2010/main" val="36587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4349-9CF6-4B8E-BAE5-C994809C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417666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Scale of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3A04-7F9E-3188-34FE-FAD5AF00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3" y="1631852"/>
            <a:ext cx="4558309" cy="442181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E.g. UK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30-40 million fish</a:t>
            </a:r>
          </a:p>
          <a:p>
            <a:pPr lvl="1"/>
            <a:r>
              <a:rPr lang="en-US" sz="2000" dirty="0"/>
              <a:t>700,000 reptiles</a:t>
            </a:r>
          </a:p>
          <a:p>
            <a:pPr lvl="1"/>
            <a:r>
              <a:rPr lang="en-US" sz="2000" dirty="0"/>
              <a:t>700,000 caged birds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Underestimates?</a:t>
            </a:r>
          </a:p>
          <a:p>
            <a:pPr lvl="2"/>
            <a:r>
              <a:rPr lang="en-US" dirty="0"/>
              <a:t>8m reptiles and amphibians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a lizard&#10;&#10;Description automatically generated with medium confidence">
            <a:extLst>
              <a:ext uri="{FF2B5EF4-FFF2-40B4-BE49-F238E27FC236}">
                <a16:creationId xmlns:a16="http://schemas.microsoft.com/office/drawing/2014/main" id="{21FB512C-7EC8-9140-F9FC-B234D1C0C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215EA-6E83-2FBB-650B-C08509F5C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birds on a branch&#10;&#10;Description automatically generated with low confidence">
            <a:extLst>
              <a:ext uri="{FF2B5EF4-FFF2-40B4-BE49-F238E27FC236}">
                <a16:creationId xmlns:a16="http://schemas.microsoft.com/office/drawing/2014/main" id="{4B7C4FA2-483C-7F34-A11E-5776BA09AF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70398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C4349-9CF6-4B8E-BAE5-C994809C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543" y="426477"/>
            <a:ext cx="5712824" cy="1325563"/>
          </a:xfrm>
        </p:spPr>
        <p:txBody>
          <a:bodyPr>
            <a:normAutofit/>
          </a:bodyPr>
          <a:lstStyle/>
          <a:p>
            <a:r>
              <a:rPr lang="en-US" dirty="0"/>
              <a:t>Scale of 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3A04-7F9E-3188-34FE-FAD5AF000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936" y="1825100"/>
            <a:ext cx="4558309" cy="424761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1,796 adverts of exotics for sale in UK (2017)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53 species of reptile</a:t>
            </a:r>
          </a:p>
          <a:p>
            <a:r>
              <a:rPr lang="en-US" sz="2000" dirty="0"/>
              <a:t>37 species of bird</a:t>
            </a:r>
          </a:p>
          <a:p>
            <a:r>
              <a:rPr lang="en-US" sz="2000" dirty="0"/>
              <a:t>28 species of mammal</a:t>
            </a:r>
          </a:p>
          <a:p>
            <a:r>
              <a:rPr lang="en-US" sz="2000" dirty="0"/>
              <a:t>7 species of amphibian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RSPCA rescues more than &gt;4,000 exotics each year in England and Wales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holding a lizard&#10;&#10;Description automatically generated with medium confidence">
            <a:extLst>
              <a:ext uri="{FF2B5EF4-FFF2-40B4-BE49-F238E27FC236}">
                <a16:creationId xmlns:a16="http://schemas.microsoft.com/office/drawing/2014/main" id="{21FB512C-7EC8-9140-F9FC-B234D1C0C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215EA-6E83-2FBB-650B-C08509F5CB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group of birds on a branch&#10;&#10;Description automatically generated with low confidence">
            <a:extLst>
              <a:ext uri="{FF2B5EF4-FFF2-40B4-BE49-F238E27FC236}">
                <a16:creationId xmlns:a16="http://schemas.microsoft.com/office/drawing/2014/main" id="{4B7C4FA2-483C-7F34-A11E-5776BA09AF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07506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257C6-1DBD-890F-44E3-AE2F0A7E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Exotic Pet?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9E38-64FB-ABC7-5830-359B57F1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Domesticated vs. non-domesticated / wild</a:t>
            </a:r>
          </a:p>
          <a:p>
            <a:endParaRPr lang="en-US" dirty="0"/>
          </a:p>
          <a:p>
            <a:r>
              <a:rPr lang="en-US" dirty="0"/>
              <a:t>Captive breeding vs. wild capture</a:t>
            </a:r>
          </a:p>
          <a:p>
            <a:endParaRPr lang="en-US" dirty="0"/>
          </a:p>
          <a:p>
            <a:r>
              <a:rPr lang="en-US" dirty="0"/>
              <a:t>Availability does not equate to ease of keeping</a:t>
            </a:r>
          </a:p>
          <a:p>
            <a:endParaRPr lang="en-US" dirty="0"/>
          </a:p>
          <a:p>
            <a:r>
              <a:rPr lang="en-US" dirty="0"/>
              <a:t>Rarity and novelty are significant drivers of demand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38C5-8861-3D57-451A-0C42D0206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Welfare of Exotic Pets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E5F3B49-517A-8FE8-DC14-50809AA41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355" y="1343891"/>
            <a:ext cx="8498572" cy="530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9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529</Words>
  <Application>Microsoft Office PowerPoint</Application>
  <PresentationFormat>Widescreen</PresentationFormat>
  <Paragraphs>168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The Trade of Exotic Pets</vt:lpstr>
      <vt:lpstr>PowerPoint Presentation</vt:lpstr>
      <vt:lpstr>International Wildlife Trade</vt:lpstr>
      <vt:lpstr>International Wildlife Trade</vt:lpstr>
      <vt:lpstr>International Wildlife Trade</vt:lpstr>
      <vt:lpstr>Scale of the Issue</vt:lpstr>
      <vt:lpstr>Scale of the Issue</vt:lpstr>
      <vt:lpstr>What is an Exotic Pet?</vt:lpstr>
      <vt:lpstr>Welfare of Exotic Pets</vt:lpstr>
      <vt:lpstr>Welfare of Exotic Pets</vt:lpstr>
      <vt:lpstr>Welfare of Exotic Pets</vt:lpstr>
      <vt:lpstr>Welfare of Exotic Pets</vt:lpstr>
      <vt:lpstr>Rescue &amp; Rehoming of Exotic Pets</vt:lpstr>
      <vt:lpstr>Welfare of Exotic Pets</vt:lpstr>
      <vt:lpstr>Legislation and Control</vt:lpstr>
      <vt:lpstr>Legislation and Control</vt:lpstr>
      <vt:lpstr>Legislation and Control</vt:lpstr>
      <vt:lpstr>Legislation and Control</vt:lpstr>
      <vt:lpstr>Legislation and Control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Trade of Exotic Pets</dc:title>
  <dc:creator>chrisdraperpaws@gmail.com</dc:creator>
  <cp:lastModifiedBy>chrisdraperpaws@gmail.com</cp:lastModifiedBy>
  <cp:revision>1</cp:revision>
  <dcterms:created xsi:type="dcterms:W3CDTF">2022-09-04T14:19:58Z</dcterms:created>
  <dcterms:modified xsi:type="dcterms:W3CDTF">2022-09-04T20:05:34Z</dcterms:modified>
</cp:coreProperties>
</file>