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3" r:id="rId3"/>
    <p:sldId id="257" r:id="rId4"/>
    <p:sldId id="258" r:id="rId5"/>
    <p:sldId id="260" r:id="rId6"/>
    <p:sldId id="261" r:id="rId7"/>
    <p:sldId id="265" r:id="rId8"/>
    <p:sldId id="266" r:id="rId9"/>
    <p:sldId id="267" r:id="rId10"/>
    <p:sldId id="268" r:id="rId11"/>
    <p:sldId id="26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66" d="100"/>
          <a:sy n="66" d="100"/>
        </p:scale>
        <p:origin x="-150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707C6-304C-4281-8F7D-1A5F1B1AEA70}" type="datetimeFigureOut">
              <a:rPr lang="ru-RU" smtClean="0"/>
              <a:t>30.08.2022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9C566-38F9-4187-885E-BC65AAA5AF88}"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D99C566-38F9-4187-885E-BC65AAA5AF88}"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Thank you for your attention.</a:t>
            </a:r>
            <a:r>
              <a:rPr lang="en-US" baseline="0" dirty="0" smtClean="0"/>
              <a:t> If you happen to have any questions, </a:t>
            </a:r>
            <a:r>
              <a:rPr lang="en-US" baseline="0" smtClean="0"/>
              <a:t>please contact me.</a:t>
            </a:r>
            <a:endParaRPr lang="ru-RU"/>
          </a:p>
        </p:txBody>
      </p:sp>
      <p:sp>
        <p:nvSpPr>
          <p:cNvPr id="4" name="Номер слайда 3"/>
          <p:cNvSpPr>
            <a:spLocks noGrp="1"/>
          </p:cNvSpPr>
          <p:nvPr>
            <p:ph type="sldNum" sz="quarter" idx="10"/>
          </p:nvPr>
        </p:nvSpPr>
        <p:spPr/>
        <p:txBody>
          <a:bodyPr/>
          <a:lstStyle/>
          <a:p>
            <a:fld id="{DD99C566-38F9-4187-885E-BC65AAA5AF88}" type="slidenum">
              <a:rPr lang="ru-RU" smtClean="0"/>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I'm Natalie, I work for NWF and volunteer for NGOs Together and UPAW. Originally I'm from </a:t>
            </a:r>
            <a:r>
              <a:rPr lang="en-US" dirty="0" err="1" smtClean="0"/>
              <a:t>Kharkiv</a:t>
            </a:r>
            <a:r>
              <a:rPr lang="en-US" dirty="0" smtClean="0"/>
              <a:t>, the city that is under constant shelling from the first day of Russian war against Ukraine. </a:t>
            </a:r>
            <a:endParaRPr lang="ru-RU" dirty="0" smtClean="0"/>
          </a:p>
        </p:txBody>
      </p:sp>
      <p:sp>
        <p:nvSpPr>
          <p:cNvPr id="4" name="Номер слайда 3"/>
          <p:cNvSpPr>
            <a:spLocks noGrp="1"/>
          </p:cNvSpPr>
          <p:nvPr>
            <p:ph type="sldNum" sz="quarter" idx="10"/>
          </p:nvPr>
        </p:nvSpPr>
        <p:spPr/>
        <p:txBody>
          <a:bodyPr/>
          <a:lstStyle/>
          <a:p>
            <a:fld id="{DD99C566-38F9-4187-885E-BC65AAA5AF88}"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Thousands of people left dangerous cities and relocated to other regions or abroad. Some of them took their pets with them, others abandoned them.</a:t>
            </a:r>
            <a:endParaRPr lang="ru-RU" dirty="0"/>
          </a:p>
        </p:txBody>
      </p:sp>
      <p:sp>
        <p:nvSpPr>
          <p:cNvPr id="4" name="Номер слайда 3"/>
          <p:cNvSpPr>
            <a:spLocks noGrp="1"/>
          </p:cNvSpPr>
          <p:nvPr>
            <p:ph type="sldNum" sz="quarter" idx="10"/>
          </p:nvPr>
        </p:nvSpPr>
        <p:spPr/>
        <p:txBody>
          <a:bodyPr/>
          <a:lstStyle/>
          <a:p>
            <a:fld id="{DD99C566-38F9-4187-885E-BC65AAA5AF88}"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Thus we got first two problems: abandoned animals in dangerous places and closed flats, and challenges with crossing borders and relocating with animals. </a:t>
            </a:r>
            <a:endParaRPr lang="ru-RU" dirty="0"/>
          </a:p>
        </p:txBody>
      </p:sp>
      <p:sp>
        <p:nvSpPr>
          <p:cNvPr id="4" name="Номер слайда 3"/>
          <p:cNvSpPr>
            <a:spLocks noGrp="1"/>
          </p:cNvSpPr>
          <p:nvPr>
            <p:ph type="sldNum" sz="quarter" idx="10"/>
          </p:nvPr>
        </p:nvSpPr>
        <p:spPr/>
        <p:txBody>
          <a:bodyPr/>
          <a:lstStyle/>
          <a:p>
            <a:fld id="{DD99C566-38F9-4187-885E-BC65AAA5AF88}"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people who stayed mostly remained without work, money and food for themselves and for their pets. Shops and </a:t>
            </a:r>
            <a:r>
              <a:rPr lang="en-US" dirty="0" err="1" smtClean="0"/>
              <a:t>pharamacies</a:t>
            </a:r>
            <a:r>
              <a:rPr lang="en-US" dirty="0" smtClean="0"/>
              <a:t> didn't work, it was dangerous to go anywhere to get food. Caring people had to feed more animals, shelters started to be overcrowded with new and new fosters.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how the third problem appeared: people and animals needed food and medicines </a:t>
            </a:r>
            <a:endParaRPr lang="ru-RU" dirty="0" smtClean="0"/>
          </a:p>
        </p:txBody>
      </p:sp>
      <p:sp>
        <p:nvSpPr>
          <p:cNvPr id="4" name="Номер слайда 3"/>
          <p:cNvSpPr>
            <a:spLocks noGrp="1"/>
          </p:cNvSpPr>
          <p:nvPr>
            <p:ph type="sldNum" sz="quarter" idx="10"/>
          </p:nvPr>
        </p:nvSpPr>
        <p:spPr/>
        <p:txBody>
          <a:bodyPr/>
          <a:lstStyle/>
          <a:p>
            <a:fld id="{DD99C566-38F9-4187-885E-BC65AAA5AF88}" type="slidenum">
              <a:rPr lang="ru-RU" smtClean="0"/>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Ukrainian towns and villages in </a:t>
            </a:r>
            <a:r>
              <a:rPr lang="en-US" dirty="0" err="1" smtClean="0"/>
              <a:t>Kharkiv</a:t>
            </a:r>
            <a:r>
              <a:rPr lang="en-US" dirty="0" smtClean="0"/>
              <a:t>, Kyiv, </a:t>
            </a:r>
            <a:r>
              <a:rPr lang="en-US" dirty="0" err="1" smtClean="0"/>
              <a:t>Chernihiv</a:t>
            </a:r>
            <a:r>
              <a:rPr lang="en-US" dirty="0" smtClean="0"/>
              <a:t>, Sumy regions became occupied. Local pet owners and animal activists remained without internet, mobile connection and ability to interact with other parts of Ukraine. </a:t>
            </a:r>
            <a:r>
              <a:rPr lang="en-US" dirty="0" smtClean="0"/>
              <a:t>Here the fourth problem appeared: no opportunity to bring aid where it is needed. Besides, as</a:t>
            </a:r>
            <a:r>
              <a:rPr lang="en-US" baseline="0" dirty="0" smtClean="0"/>
              <a:t> lots of abandoned and lost animals were not spayed and neutered they started breeding and the problem started to increase</a:t>
            </a:r>
          </a:p>
        </p:txBody>
      </p:sp>
      <p:sp>
        <p:nvSpPr>
          <p:cNvPr id="4" name="Номер слайда 3"/>
          <p:cNvSpPr>
            <a:spLocks noGrp="1"/>
          </p:cNvSpPr>
          <p:nvPr>
            <p:ph type="sldNum" sz="quarter" idx="10"/>
          </p:nvPr>
        </p:nvSpPr>
        <p:spPr/>
        <p:txBody>
          <a:bodyPr/>
          <a:lstStyle/>
          <a:p>
            <a:fld id="{DD99C566-38F9-4187-885E-BC65AAA5AF88}" type="slidenum">
              <a:rPr lang="ru-RU" smtClean="0"/>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Naturewatch</a:t>
            </a:r>
            <a:r>
              <a:rPr lang="en-US" sz="1200" b="0" i="0" kern="1200" dirty="0" smtClean="0">
                <a:solidFill>
                  <a:schemeClr val="tx1"/>
                </a:solidFill>
                <a:latin typeface="+mn-lt"/>
                <a:ea typeface="+mn-ea"/>
                <a:cs typeface="+mn-cs"/>
              </a:rPr>
              <a:t> Foundation has been working in Ukraine since 1994</a:t>
            </a:r>
            <a:r>
              <a:rPr lang="en-US" baseline="0" dirty="0" smtClean="0"/>
              <a:t>. With the start of war we have come up with different options to help. It included continuing our previous projects and starting several new ones. We actively cooperate with other organizations inside and outside Ukraine.</a:t>
            </a:r>
            <a:endParaRPr lang="ru-RU" dirty="0"/>
          </a:p>
        </p:txBody>
      </p:sp>
      <p:sp>
        <p:nvSpPr>
          <p:cNvPr id="4" name="Номер слайда 3"/>
          <p:cNvSpPr>
            <a:spLocks noGrp="1"/>
          </p:cNvSpPr>
          <p:nvPr>
            <p:ph type="sldNum" sz="quarter" idx="10"/>
          </p:nvPr>
        </p:nvSpPr>
        <p:spPr/>
        <p:txBody>
          <a:bodyPr/>
          <a:lstStyle/>
          <a:p>
            <a:fld id="{DD99C566-38F9-4187-885E-BC65AAA5AF88}" type="slidenum">
              <a:rPr lang="ru-RU" smtClean="0"/>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Let</a:t>
            </a:r>
            <a:r>
              <a:rPr lang="en-US" baseline="0" dirty="0" smtClean="0"/>
              <a:t> me also tell you about other organization who help. I have been part of some of them, not all. But now it’s the time everybody joins forces</a:t>
            </a:r>
            <a:endParaRPr lang="ru-RU" dirty="0"/>
          </a:p>
        </p:txBody>
      </p:sp>
      <p:sp>
        <p:nvSpPr>
          <p:cNvPr id="4" name="Номер слайда 3"/>
          <p:cNvSpPr>
            <a:spLocks noGrp="1"/>
          </p:cNvSpPr>
          <p:nvPr>
            <p:ph type="sldNum" sz="quarter" idx="10"/>
          </p:nvPr>
        </p:nvSpPr>
        <p:spPr/>
        <p:txBody>
          <a:bodyPr/>
          <a:lstStyle/>
          <a:p>
            <a:fld id="{DD99C566-38F9-4187-885E-BC65AAA5AF88}" type="slidenum">
              <a:rPr lang="ru-RU" smtClean="0"/>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Although</a:t>
            </a:r>
            <a:r>
              <a:rPr lang="en-US" baseline="0" dirty="0" smtClean="0"/>
              <a:t> most of the world is starting to get used to Ukrainian war and Ukraine is not in headlines as often, we don’t stop. The war doesn’t finish and more and more animals need our help. So please keep supporting Ukraine in helping animals.</a:t>
            </a:r>
            <a:endParaRPr lang="ru-RU" dirty="0"/>
          </a:p>
        </p:txBody>
      </p:sp>
      <p:sp>
        <p:nvSpPr>
          <p:cNvPr id="4" name="Номер слайда 3"/>
          <p:cNvSpPr>
            <a:spLocks noGrp="1"/>
          </p:cNvSpPr>
          <p:nvPr>
            <p:ph type="sldNum" sz="quarter" idx="10"/>
          </p:nvPr>
        </p:nvSpPr>
        <p:spPr/>
        <p:txBody>
          <a:bodyPr/>
          <a:lstStyle/>
          <a:p>
            <a:fld id="{DD99C566-38F9-4187-885E-BC65AAA5AF88}" type="slidenum">
              <a:rPr lang="ru-RU" smtClean="0"/>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641B571-74D9-4E6C-9184-606A1EF8C4A8}" type="datetimeFigureOut">
              <a:rPr lang="ru-RU" smtClean="0"/>
              <a:t>30.08.2022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D7FBD88-B292-4030-A88B-A715BEA048CC}"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41B571-74D9-4E6C-9184-606A1EF8C4A8}" type="datetimeFigureOut">
              <a:rPr lang="ru-RU" smtClean="0"/>
              <a:t>30.08.2022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D7FBD88-B292-4030-A88B-A715BEA048C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A641B571-74D9-4E6C-9184-606A1EF8C4A8}" type="datetimeFigureOut">
              <a:rPr lang="ru-RU" smtClean="0"/>
              <a:t>30.08.2022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D7FBD88-B292-4030-A88B-A715BEA048C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41B571-74D9-4E6C-9184-606A1EF8C4A8}" type="datetimeFigureOut">
              <a:rPr lang="ru-RU" smtClean="0"/>
              <a:t>30.08.2022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D7FBD88-B292-4030-A88B-A715BEA048C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641B571-74D9-4E6C-9184-606A1EF8C4A8}" type="datetimeFigureOut">
              <a:rPr lang="ru-RU" smtClean="0"/>
              <a:t>30.08.2022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CD7FBD88-B292-4030-A88B-A715BEA048CC}"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641B571-74D9-4E6C-9184-606A1EF8C4A8}" type="datetimeFigureOut">
              <a:rPr lang="ru-RU" smtClean="0"/>
              <a:t>30.08.2022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D7FBD88-B292-4030-A88B-A715BEA048C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641B571-74D9-4E6C-9184-606A1EF8C4A8}" type="datetimeFigureOut">
              <a:rPr lang="ru-RU" smtClean="0"/>
              <a:t>30.08.2022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D7FBD88-B292-4030-A88B-A715BEA048C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641B571-74D9-4E6C-9184-606A1EF8C4A8}" type="datetimeFigureOut">
              <a:rPr lang="ru-RU" smtClean="0"/>
              <a:t>30.08.2022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D7FBD88-B292-4030-A88B-A715BEA048C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A641B571-74D9-4E6C-9184-606A1EF8C4A8}" type="datetimeFigureOut">
              <a:rPr lang="ru-RU" smtClean="0"/>
              <a:t>30.08.2022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CD7FBD88-B292-4030-A88B-A715BEA048C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641B571-74D9-4E6C-9184-606A1EF8C4A8}" type="datetimeFigureOut">
              <a:rPr lang="ru-RU" smtClean="0"/>
              <a:t>30.08.2022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D7FBD88-B292-4030-A88B-A715BEA048C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A641B571-74D9-4E6C-9184-606A1EF8C4A8}" type="datetimeFigureOut">
              <a:rPr lang="ru-RU" smtClean="0"/>
              <a:t>30.08.2022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D7FBD88-B292-4030-A88B-A715BEA048CC}"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641B571-74D9-4E6C-9184-606A1EF8C4A8}" type="datetimeFigureOut">
              <a:rPr lang="ru-RU" smtClean="0"/>
              <a:t>30.08.2022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D7FBD88-B292-4030-A88B-A715BEA048C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Возможно, это изображение 8 человек, люди стоят и на открытом воздухе"/>
          <p:cNvPicPr>
            <a:picLocks noChangeAspect="1" noChangeArrowheads="1"/>
          </p:cNvPicPr>
          <p:nvPr/>
        </p:nvPicPr>
        <p:blipFill>
          <a:blip r:embed="rId3" cstate="print"/>
          <a:srcRect/>
          <a:stretch>
            <a:fillRect/>
          </a:stretch>
        </p:blipFill>
        <p:spPr bwMode="auto">
          <a:xfrm>
            <a:off x="214282" y="1333462"/>
            <a:ext cx="4143404" cy="5524538"/>
          </a:xfrm>
          <a:prstGeom prst="rect">
            <a:avLst/>
          </a:prstGeom>
          <a:noFill/>
        </p:spPr>
      </p:pic>
      <p:sp>
        <p:nvSpPr>
          <p:cNvPr id="2" name="Заголовок 1"/>
          <p:cNvSpPr>
            <a:spLocks noGrp="1"/>
          </p:cNvSpPr>
          <p:nvPr>
            <p:ph type="ctrTitle"/>
          </p:nvPr>
        </p:nvSpPr>
        <p:spPr>
          <a:xfrm>
            <a:off x="1142976" y="357166"/>
            <a:ext cx="7772400" cy="1470025"/>
          </a:xfrm>
        </p:spPr>
        <p:txBody>
          <a:bodyPr/>
          <a:lstStyle/>
          <a:p>
            <a:r>
              <a:rPr lang="en-US" dirty="0" smtClean="0"/>
              <a:t>Aid for Ukrainian animals in war</a:t>
            </a:r>
            <a:endParaRPr lang="ru-RU" dirty="0"/>
          </a:p>
        </p:txBody>
      </p:sp>
      <p:sp>
        <p:nvSpPr>
          <p:cNvPr id="3" name="Подзаголовок 2"/>
          <p:cNvSpPr>
            <a:spLocks noGrp="1"/>
          </p:cNvSpPr>
          <p:nvPr>
            <p:ph type="subTitle" idx="1"/>
          </p:nvPr>
        </p:nvSpPr>
        <p:spPr>
          <a:xfrm>
            <a:off x="3286116" y="3571876"/>
            <a:ext cx="5686282" cy="1571636"/>
          </a:xfrm>
        </p:spPr>
        <p:txBody>
          <a:bodyPr>
            <a:normAutofit/>
          </a:bodyPr>
          <a:lstStyle/>
          <a:p>
            <a:r>
              <a:rPr lang="en-US" sz="4000" b="1" dirty="0" smtClean="0"/>
              <a:t>Natalie </a:t>
            </a:r>
            <a:r>
              <a:rPr lang="en-US" sz="4000" b="1" dirty="0" err="1" smtClean="0"/>
              <a:t>Sorokopud</a:t>
            </a:r>
            <a:endParaRPr lang="ru-RU"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gdb.rferl.org/051e0000-0aff-0242-f415-08da196d6a4e_w1597_n_r0_st_s.jpeg"/>
          <p:cNvPicPr>
            <a:picLocks noChangeAspect="1" noChangeArrowheads="1"/>
          </p:cNvPicPr>
          <p:nvPr/>
        </p:nvPicPr>
        <p:blipFill>
          <a:blip r:embed="rId3" cstate="print"/>
          <a:srcRect/>
          <a:stretch>
            <a:fillRect/>
          </a:stretch>
        </p:blipFill>
        <p:spPr bwMode="auto">
          <a:xfrm>
            <a:off x="500034" y="214290"/>
            <a:ext cx="3161131" cy="4214842"/>
          </a:xfrm>
          <a:prstGeom prst="rect">
            <a:avLst/>
          </a:prstGeom>
          <a:noFill/>
        </p:spPr>
      </p:pic>
      <p:pic>
        <p:nvPicPr>
          <p:cNvPr id="49156" name="Picture 4" descr="Война в Украине-пострадавших животных из экопарка Фельдмана везут в Днепр |  РБК Украина"/>
          <p:cNvPicPr>
            <a:picLocks noChangeAspect="1" noChangeArrowheads="1"/>
          </p:cNvPicPr>
          <p:nvPr/>
        </p:nvPicPr>
        <p:blipFill>
          <a:blip r:embed="rId4" cstate="print"/>
          <a:srcRect/>
          <a:stretch>
            <a:fillRect/>
          </a:stretch>
        </p:blipFill>
        <p:spPr bwMode="auto">
          <a:xfrm>
            <a:off x="3929058" y="0"/>
            <a:ext cx="5013263" cy="3342176"/>
          </a:xfrm>
          <a:prstGeom prst="rect">
            <a:avLst/>
          </a:prstGeom>
          <a:noFill/>
        </p:spPr>
      </p:pic>
      <p:pic>
        <p:nvPicPr>
          <p:cNvPr id="49160" name="Picture 8" descr="Центр реабілітації рукокрилих Feldman Ecopark - Український центр  реабілітації рукокрилих"/>
          <p:cNvPicPr>
            <a:picLocks noChangeAspect="1" noChangeArrowheads="1"/>
          </p:cNvPicPr>
          <p:nvPr/>
        </p:nvPicPr>
        <p:blipFill>
          <a:blip r:embed="rId5" cstate="print"/>
          <a:srcRect/>
          <a:stretch>
            <a:fillRect/>
          </a:stretch>
        </p:blipFill>
        <p:spPr bwMode="auto">
          <a:xfrm>
            <a:off x="4214810" y="3500438"/>
            <a:ext cx="4752975" cy="3124201"/>
          </a:xfrm>
          <a:prstGeom prst="rect">
            <a:avLst/>
          </a:prstGeom>
          <a:noFill/>
        </p:spPr>
      </p:pic>
      <p:sp>
        <p:nvSpPr>
          <p:cNvPr id="6" name="TextBox 5"/>
          <p:cNvSpPr txBox="1"/>
          <p:nvPr/>
        </p:nvSpPr>
        <p:spPr>
          <a:xfrm>
            <a:off x="214282" y="4643446"/>
            <a:ext cx="3945311" cy="1569660"/>
          </a:xfrm>
          <a:prstGeom prst="rect">
            <a:avLst/>
          </a:prstGeom>
          <a:noFill/>
        </p:spPr>
        <p:txBody>
          <a:bodyPr wrap="none" rtlCol="0">
            <a:spAutoFit/>
          </a:bodyPr>
          <a:lstStyle/>
          <a:p>
            <a:r>
              <a:rPr lang="en-US" sz="2400" b="1" dirty="0" err="1" smtClean="0">
                <a:latin typeface="Arial" pitchFamily="34" charset="0"/>
                <a:cs typeface="Arial" pitchFamily="34" charset="0"/>
              </a:rPr>
              <a:t>UAnimals</a:t>
            </a:r>
            <a:r>
              <a:rPr lang="en-US" sz="2400" b="1" dirty="0" smtClean="0">
                <a:latin typeface="Arial" pitchFamily="34" charset="0"/>
                <a:cs typeface="Arial" pitchFamily="34" charset="0"/>
              </a:rPr>
              <a:t>, UAAA and </a:t>
            </a:r>
          </a:p>
          <a:p>
            <a:r>
              <a:rPr lang="en-US" sz="2400" b="1" dirty="0" smtClean="0">
                <a:latin typeface="Arial" pitchFamily="34" charset="0"/>
                <a:cs typeface="Arial" pitchFamily="34" charset="0"/>
              </a:rPr>
              <a:t>Bat Rehabilitation Center </a:t>
            </a:r>
          </a:p>
          <a:p>
            <a:r>
              <a:rPr lang="en-US" sz="2400" b="1" dirty="0" smtClean="0">
                <a:latin typeface="Arial" pitchFamily="34" charset="0"/>
                <a:cs typeface="Arial" pitchFamily="34" charset="0"/>
              </a:rPr>
              <a:t>evacuate and </a:t>
            </a:r>
          </a:p>
          <a:p>
            <a:r>
              <a:rPr lang="en-US" sz="2400" b="1" dirty="0" smtClean="0">
                <a:latin typeface="Arial" pitchFamily="34" charset="0"/>
                <a:cs typeface="Arial" pitchFamily="34" charset="0"/>
              </a:rPr>
              <a:t>care about wild animals</a:t>
            </a:r>
            <a:endParaRPr lang="ru-RU" sz="2400" b="1"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3929066"/>
            <a:ext cx="5969904" cy="1938992"/>
          </a:xfrm>
          <a:prstGeom prst="rect">
            <a:avLst/>
          </a:prstGeom>
          <a:noFill/>
        </p:spPr>
        <p:txBody>
          <a:bodyPr wrap="none" rtlCol="0">
            <a:spAutoFit/>
          </a:bodyPr>
          <a:lstStyle/>
          <a:p>
            <a:r>
              <a:rPr lang="en-US" sz="4000" b="1" dirty="0" smtClean="0"/>
              <a:t>natalie@naturewatch.org</a:t>
            </a:r>
          </a:p>
          <a:p>
            <a:endParaRPr lang="en-US" sz="4000" b="1" dirty="0" smtClean="0"/>
          </a:p>
          <a:p>
            <a:r>
              <a:rPr lang="en-US" sz="4000" b="1" dirty="0"/>
              <a:t>	</a:t>
            </a:r>
            <a:r>
              <a:rPr lang="en-US" sz="4000" b="1" dirty="0" smtClean="0"/>
              <a:t>+380507785818</a:t>
            </a:r>
            <a:endParaRPr lang="ru-RU" sz="4000" b="1" dirty="0"/>
          </a:p>
        </p:txBody>
      </p:sp>
      <p:sp>
        <p:nvSpPr>
          <p:cNvPr id="53250" name="AutoShape 2" descr="⬇ Скачать картинки Лапы кошки, стоковые фото Лапы кошки в хорошем качестве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3252" name="AutoShape 4" descr="Собака с поднятой лапой (61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3254" name="AutoShape 6" descr="data:image/jpeg;base64,/9j/4AAQSkZJRgABAQAAAQABAAD/2wCEAAoHCBUVFRgWFRcZGRgYGhocHBocGBgYGBgYGBgZGhoYGBgcIS4lHB4rIRgYJjgmKy8xNTU1GiQ7QDs0Py40NTEBDAwMEA8QHxISHzQrJCs0NDQ2NDQ0NDQ0NDQ0NDQ0NDQ0NDQ0NDQ0NDQ0NDQ0NDQ0NDQ0NDQ0NDQ0NDQ0NDQ0NP/AABEIALcBEwMBIgACEQEDEQH/xAAcAAACAgMBAQAAAAAAAAAAAAADBAACAQUGBwj/xAA3EAACAQMDAgQEBQIGAwEAAAABAgADESEEEjFBUQUGImETcYGRFDJCobFS0QdicuHw8SOSwbL/xAAZAQADAQEBAAAAAAAAAAAAAAABAgMABAX/xAAkEQACAgIDAQACAgMAAAAAAAAAAQIRITEDEkFRMmEicQQTQv/aAAwDAQACEQMRAD8A88QXxCvpSouTIosQYxVO7ic3Y5nKxEG+Izp9MSfaCpU/Ubzau4RB3MWcqpIN0hN0AxIlIDJkL5uYSnWuLWxMjJsjn2tFr5jTqeAIu1I7pgNZJaDcQtVbWhUA7TXQcoEunJF4P4U2qYEHWpAnEHfNCqTexYmwi1e5E2iUV6xeuobAmVWaP0S097ZhEAvaFfT7RzLU6HUx39KUW0VP1rjrzO7WmKtJg49JFr/M4N5qfLfgrO5LAgKO3JPE9A0OkVKYQgHFj7zn5G3TR08NKOTyfWeFvRe36eQ3QiVWoes9lo6EPjYtv9It/EcPl3Stl6FJ2PLGkgJ+dhz7y3HGUlbEnFJ4PC3qWMy1RWteeweJeQtDVGENIgWvTbb91NwftNC/+GC7saltvYoC33DW/aM+KVkXFnABFviZqOonpHj3k3Tppj8MHegvuvlvnPMl014JwcdmaIqK5xIumsb3xKUNPsJN4zsLC8yQywYZVtKACU3WgHqEZ6GK5MEmMMqmK1UW8tSqW5kquDxMm7BYkz2aVruGIjRQEwbIL5hbVhYs9Ig+0ulO+ekvVvBIDDbo1hfgGSSzdzJBbNYKoD0maQZWAPWYaptItmHFQMcxpE2Mu4HSLaksxjabTiW1tRbBE5iKNZAma6ijFs8TY46CCpuqD1ZJg/xQORC8mt3gYBbMwjE8yU9UCvGZEe8V42bSyYqU4VKdlv1lfj8G0vqa4IuBD4Mv2DbU4sYD8XBUDuf1TOopgn0wdUnRqGhq8fOAv1gFY8R7TIp5jYiHRminUzc+EaH4zhBgAXJ9h2mu+FNj4LRdqg2fpsSb2sP9+IG7iPHLR6ZpaiIgUW3kAfITL1BycCc7pXqep/SdrDBOCbcDtzON8weYNUtdr1WQD8qIFIPSzFhkcfSJFPklSwkdbSirZ6t4H5mSpUejtK7CAP8ANfqJ0yNPJvJTVa7K4XLEEm3AHN56wiTs47ymSmkqaLNFajkG0Dr9VsDEmwAvNR4X49QqsaYro9QZ2BhuA+XWVSJs2PiFPejL3BHznkfjGmNJ2U83v956zXqFRnicn558PD0xVQD0/m72MnzRuNis4BjeLPWI4MYXtKVNLecil4KmhN7tIyEi0aSgq8mDci+IWwNgUF8StSlYyKp3RnULcXm0EVFM3g9h+0bp1CeZcIMkzNgs1zgjmZDWNjNgyK4+UpX0l8iHshrQrvEkJ+FkmwABSpj80w1EX3H7Q6AKeZQ1AWtwIbdirJRq56CYRrHMpWXosaTTA/mhwgOkhWuSTLJp+8aeh2g1RgcwKSDHRamLQqVxDIoK2PM3vl7yu+o9RG1e8VLtgNWaYKCLyr0cT0qj5EohbMxP1g9R5Fp/pcj6x3xSC4tnmNWiBzzFnpnpxOp8W8DenuFt3Yzn6alSdw+kmnZnGS8M6KgCbGFSiNxt0maAubiEFE3PvCgJBUXOZ3Hl7w0pSdipBe1r3BsP+5yngenL16aEcsL/ACGZ63qdJZBbpxgfa0yi2nRTjpOzmzTWnTIvbLG5/qPX7W+00g8GTVONoub5HIPcm+B850lHSs7gNtG42yocC2cDv7zqtNpUpJZFVR1soXjkm03DxS3o6HyJKhbwHwdNOm0W3dSBb6D2m1LTjdf54RTamhZQctxf3UQ+g84UarhSShOAGxn5ztSrBFyvI55h0vxaboSQGBU25APWeVt/h/VR1K1xtDBg21lZduQym5Ab6iewOOet/wCJzuvR1bP5L4t09j2jVYrlRd3YU8sTsFrm1z7m05jzB42yU/hbQd4Nyeg9p0WrqegheoH2uJx/mx1bYi5dQSfYGT5nUXRNy9OfpIDm8sdSOJXTrm0o9DOJwx/LIFsFqr3gaYMZqLc56QiacjIGDGGSBpTJlGQ5mxSyiL1VwQOs0pAkxVVuLnpMfGAxMFSFt1gaqXwOYuGCwga3HEgqkCLO5US1Bj1jNGaNhuPaSQGST7Gs0rOCcHiHRFYZ5hKejAGRmRVt0nQ2vBr+FNPSPI6Qoe59UNvsvzmFpCBu9gLi2LDEJVUHrLot+cWi723Yk6yJ6MaYqrgtn2nYabzklNQoWwnEDTsWBvKVrgkRoyccIa2megp51Rja9pKnmnGDPN0okm5m98F0W/rKSnKi3G03TOjpeIlz6hA63whKmRgx/TeHbY8mlPScd08Ha4xao4fUeFuhvbAhNJTLmwBJ6Yna1tONvrl/BNEhcKFx1j93JpLZF8Kq/CnlfwBqf/ncZ/T7A9Z2DkMvtaZ16f8AiZVHTH0iFCv6R2ndCKWCDpLBqNXp3Rw4JG1t4tfNhkEXzcfxNl5krM+irCmTuNJttueLwWvfqft7TU/jWVGVDcKeL8XANpRRSVGVyPF31dUE7mJ7ZvLUvEn3Wye3N/p7x/xrSJ8Rinp3MTb63Me8vaGmjB3IYg4BOAe9u8W/AtUeyeC6hmpoH/PsXd/qsLxbxrXoi8e1rczR0vH0Qc5twD2mlak+qqh3LABvSMgf7iO5fBKdWzpvD7P0wTx+9px/nDSlNYWUYdVPtfg2+07fRUwhsOn7zi/NtbfWYq19ot/tJc/4iPRztZyDC0Kxi7VWNiwxHaW0D3nH1rZkqLaZAwO4WhFaw2jMU/F5sIKprdvTMZpsLtjVVL2sYd9Px3iiPwYx8Q2JkpMlIBXQXglRRciX1Lce8gGDaZAi6Evheq5GIR6a39zxLhCxN+3aBq3BWM3bofbMfFMkWKtJH6IbqhrUagtD6YXU3lVCIM5Moatx6YUKvhl0DbQcRhaYAmbDaO4gVrNfjEI+AmO8Pp9KBnpEXBA4hld7ACLJPwziMKhDX6Sj0tzEwdSq9rAZgabPf1RKbdk2Zqob4mx8P1DJYrNaFYnBh6dUpzHHjg9A8F8XRyFfDTplCWnkQ1bqyslrzs/CvEqz0iXFu0SfVIvxylKVDPiup3OQOBG/LzlPWf1HHyE5xNRdmm6WttWnbrIRk4y7HbKP8Op171QyzVoVQle/fj5TOjZja0x4npiy45np8XJ2V0cMlQOuoItxNLq02ttBsG3A9f0lgR/6w51uwbXazDF8C/aI+MM4pl6YDMhDWtcsguGA983+krfwEH1lZxvi/h5NQXFiOoyrDuvsYrS8N2eth6QRg8NcgAfUkQlTzGoJsrLngbWAzkKHB246DtGvD9QdUwSzbFszuSMkYCWAtk349zM2mtFu0djHhYFSzN+TFsW3W6kdu06TT2DY6QQ0qixt7f2l0ULDGNbOeU+zNjU1ISmXPSeb1K5Z2YjJJJ+pnQeYvEdlkJPF7fPiaB6ilcjJnLzyt18EboGELAn9oNKB5Jj1F0RbmYDh+BYSCkbsjXqtj3hH026zdJsfgILXItB6jUKfQg+sLl8M5IST8pHaUp1ycTKoQ1pVwEBYQUmBoNXqgEDkyx1VukUoKW9RldQN2FM3WnQrjkt+KcklRiD1FRiYajTKRlKYvcxm0nY7aRjcvaSD3STGsVemTYw9DR3sL2mRp3PqbiUr1ttrGH9E89qJVFn257R+hSCi5zEUqb8x/T2A3A37zMp+zNAbmsRGtQgUZMFSrXXdFNXU6HmZsEn4NIgyd14rWQX5MXpOQLmXbVDr0i5ESexvTlRCVNKrC5MSfWjbcLiUoeIj9U1PaHTdm20tEM6gDFwJ3VfTDYFGMTkPLifEqgr+UZPznb1aZIxyJDkbs7f8ZbbOU1dLYY8a5+Gjf0nMnjSbkJ6ryJr9DW3LsirJ1S0df4J4oLbTnsbi1vrH6mrB62H7mcz4Tp/SV7XhNNqdjFW74J/vOri5mkonJKGW0Z8b8EWqj/ENt3Ava3a1us4nwDxWrQrtpqu50W+TyqjIa5/TO81Ll02gG5sb394h414ElQXJ2uRbcOc2xnBE7IOyDSQjV0ekr3cIjE5JGD9bRrTUURAqAKvYfzOVPhNSgzIh9J5OQfn7mbXw1aq2DEkDp+8dPOhDdk4h9FpN7XPA/eL6WmWPqjdXVCmjN0AxC3gCOL8yUg2ofb0+s1+p9K5Nj0jlXUb2Zj+Zjf7xXUoClnzaefOVu/AyyaZ0qX5uIxSepwMR/TVQbKolhURSwcW+UDleKEk/DXVC6mxhqdSwv1imoqLf03maNULk3MZxtDdcGyRwTc82mKqqRtIxMBASGv8ASXcqxzgCSWAFRS4txArTCk+8ZS1iQbgcQFyxyI15sDyzOmWxsc3hK9uIMVQOOZXUK7EbckwNWwuOTHwhMx6npmsLjPWSOazQfin/ACXxAM5JzHfgqoucntKrTW95VUNFIa0m1VGMzLuPl7SrDI7TD8kcgyb2Bhme35TjrBVnDML/AE95bTUzY3htQFG22bTYsF5oF8J2FgOZbTaG52sPnCUK7B79BLtqmYlhxA8I1NGv8TItt4ANpTTUAyW7S1TT7wbng3h9KLIQOY2FEalR2fkDT7KbMepnXIvM5vRatVpJtIGBNnpPEges5Zfylk7Yqo4FfH12qSOes5rR1QH3DidD4zXDAgZxOF0epKVCp4JlHx4wMp4yemeD0/Ru/qgvEdKG+cb0p2oueAP4lKlS/STTwZbs0NHUPSaxJK/x8o8uq3DJvc9el4n4oo6zXaTVqTsvn54+k6uDlz1ZPmha7I3NYDrzMhhFlqlhY/eX/KLzvs4xmm9vrNZ5h1G3YlwL5Mf0wuZxnmbX/Erm2NnpH0keZ1Gvpl9EPEA5ckce0FTq7b3zC02Pzlhpxa5nI9ZGb+mEXG4G0DV1l2s3HeFptyLYMLT8ODAk9YE0nkSk9idXTk5XjpGHoAAY45mVpbCM4Ez+IJuAIHJt0jNvQq9VuFmEdyLEYjAoXBI5lGdlGYya8DENSAUC8K72FzxEKG5zNhVRbWLXaI19EaTZqncEkjE22k2rtdsdogyKhu4xFtbrt5AAsBxKNXod5NnqNWdxz1kmsG7/AIZItMBZmIPeRqo4vaSmNrXPFrSVUs1rY5BlyqoPRItaYZjxAqLn/KI8lEhbgc8XiSoSQXQot7E8jEtsUtnkGKUlcEbsAG8ZcF2JFrWiSEnh2EZlAN+sURD6iD6esrUrW5lUrErtXg8wKxE2wpKAd5b4i7cC14pWpsRYA46yAFVF+kPg+vS+o1roLK2Ok2/hfigZLk+rrNDU2sL9ZfwjSM9Sy9BcxnBSX7Lw5adHXabV7t15y+pcfEuD+r/7HPEar0kKAWJ6zmBVN+cyiS60Ft2e7UnG1fkPfpFtQ5/pt/ztBeU63x9OlRudufmMH+I7r9NuGP7Tgm6dHZCmc1rgzXxiaWrpgHH3nReI3RLnIOLHn6Hmcy6m98zo44p5Jc0/Eb3RNe0frJcATQ6fUhesdoeIEtngz0IyRws2a1FpqWbsZ55q3DOzclmJm+81astamrcjJ/8Ak5h6LpYEyHK+z/ooo4DISPlLbyeuJNIb4mPgtuJIwOkg0Chdq7I1hmFfWuRnFparqFHIi+3etxClfguN0N09Wuw7heYR1A9HJiSads2OJl3KcwdV4Drm0OCq3QfOEKhub2msoall64h21LWuTibrQarA4lEKDY5mFW9yw/vEw207r3vJWrMWBBtB1tipDlbTl1BsSBNS2GwLW7za6TxJb2JsOvzlK1RHvt/7jJ1ihlK8Gt/ENJGvjr/QJIvZ/AZBuARg9bxnbuUDtiBoafIN8H95sKIVR9ZWWCksZK0KbAbbW94Wq1gATA1azOcYtA1btntyJN5JOV5Lod5Kk47y2pVUAsT7+8olElQbfWFbT8C1z19oGwSy6Qm4Vm4sIVtKSMGwH3haVIJcnN+hgvxPqva4Ey/QlvwZdtirb6zX6yvuNhG67FxYG3aK/hiCNxvGjFbDGP3ZKVIfObTyxWVNRk2BFprHIW+0mUp7vzDp1jxk07KJO7Z3nmTTp8IubcGeZOALnvN7V8RqOmwm4HWabUoL4zKOak8BTt0erf4b1D+DX/U//wCjidJqHt0yTbvPOfIvjBRNjYUNz/rz/IM9G8KUVXNmuu2/e04OSDlKl9O2EklZpNT4O9bdYEC9+CV/2nN6pQjNTbDKc/8AOxntFNABYCwnKecvLgqsmopr60BVwBl0OQfcg3/9jO3i4nBVdkeVqWUqPO6aiNMNiM46CUNKzHpY/aKeN6ragQH83PylJYiyC2ams7s249YAXJucywr4sZVa057HsKtUL+XEsatxmKu9+I262S5EDFkCagGxfEwF2Cw4ltMwsegjSUFK7mPEHbxg7eCWlrC5uJhKe8MQMiGqoCAVFjeCbehPvzDa8NfwDsupxxKqu9SvUQtS9gO8vSQCx6w2ZySVgKq+lehBsRJqADkG1o5pqSu1mNgIhVpqHIGcwo1C60rgmXoU36D7x809iXxYwNUswFj9sQ3YcB7W5A+8k1v4RjJFqIlL6bN6W5UF7WvmCd2U2B/7haVcW2+0wtLde/8A1Cn9KPWSLUFs4MugXkExaqLZviYWtuFgIlE+pulfFli1KqbkE5ipZto29JZatjcjNoIxa2FJx2V1CsWwYtXTaLBx8pdaqlzmYbSZJ6d5SKoaMVYuaj3weI3TIbLNxA06ZNzCLpfv2hoZxyFakoBN+YOmjEFYyukv+bEO1IH2UfvA8GaNbW9C26mLLT4v1jNfkn7QhQKoJ5tClQqSQOgzIDtyrWv7EcGegeRvF0SqiB7moSpBOQTwLfT9556l7XE3HlWsi6zTueBUW/zPpB+5hjFKVjptKvD38nGJYe8X+LYgd+JZDkgy4xxfnbRhG+Jtwf1D5flb3xg9j7TyHxDVs7lul8fKe+eNIlSi9KtgEHa38NfoRifP7gbiObEi/ex5iTfgklTsyXuJanxMUwAYUWHEjaBgZfYF3LzKLU3c8doJa1wQeJhWxk2EShHsPVNl9PExp6xII7QIrrxeVXaDe5sZqEedj2mq3vfgQbets8RbfbAhNJu5v1i9c2BfRirSz7QT07GxhalItknPQRZ0aFNmvOzPHS0xqNPezcd41QoXBDAkWwQCbGKsx53XAjWwpy2WrJZOQwtFELrZl+ok2kkkXtJ+IBFiOIUqKYLNqm7SSfiv8okmr9CUvhsqNJVIZrkDn7SLXXO0cjrF/jGwUYHU9zBVawAucj9sRXdjSk2ylXcwAtfPIhVpsPTgD94Ea87fSALwNWtv+f8AMZKTwZOTGnZgDkQVSvdQp+8CxP5R2zL0mvg5EaqG63kaoae/b5wxQr1vMaCgHqKnAnpGh8r6ZkAsLzU2VhxSkrs88LXwq2xmAC+/E7TxryeaQL0ySO3M4plyRwwPEyTWAuDjsbWtuXOLQdavgJ0glU7SDAOPeLVsi1cgmwMbH6Smovm/TEwlUKMCFoq1VgiKSzHAEcer0KqSFmA5WxBswIIPYg3Bnqfg3kigiBqw3uRm/A+Qig8i0XrlhdaYGVB/V/aMX/0vY/5f82pXoIGa1VTke4PPyInRt44gAO4br2AuPVeecebfLVPTL8TTlkKkXycxLy7XFRbEXcG+7r3jxfZ0JOLhs6nzh5gqKh2BSFIJvnm4KkTyt6tzc8kz1GhofiIyMLhup7zzrxnws6eoUb6HuIJxayRcuwBanteXWqL5EHtsJGW/EiqAqZckZzBk3wJl6d5lKVuDNSQaxZREB5OBzL1tUubDHSVYCYCqRbrB/YkkrM0HN7niPUfEFI27BbvFaaHgWizU7EzNJiNJseraojAhdJqbLdhcE5msB7y4rFWxgGL1rRuvw6bSeOU0QrtOL4tzNHV1QdiwXaCT+8WqupYWma9wtgwtf6xqQ20rMs7AEZz09oVdA+zftwevyiiVTxe0ap699uy44tzyDGoYHYdxMQVgOAJmCjYLCuePt2hfhGova3MkkxmCZO3EzRphTnJMkkK2FaM07m4EIlILzJJCUQTTEo+4Gd35V8UYttY3mZIHtFuJvvR6ALOtj1nnHnDy98NjVS3cjvMSR5aHnpnIGqW+QkXB9pJIhyhRTt73nonkjy+tJPisAWYfYdhJJAtleDLZ0eu1G1TC6VQtMdzkzMkotnW9Gsr+HpXJ+KNyDp3nGV9Gmk1gNMWVxlegPtJJDHaE5knBnYaTX07XAtb2nn3nysrVFIGe8kktyfiecjl3MwkzJOTwKChwBaAqNe9pJIUFA0Q95lGtJJMwPYUf1S1V7gG1u8kkX0n/ANCzgG9pCxIsekkkcoBt1jKKGGeR+8kkEgMVdbw+mpDJP/DJJC9FPA31kkkgJ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3255" name="Picture 7" descr="D:\Без названия.jpg"/>
          <p:cNvPicPr>
            <a:picLocks noChangeAspect="1" noChangeArrowheads="1"/>
          </p:cNvPicPr>
          <p:nvPr/>
        </p:nvPicPr>
        <p:blipFill>
          <a:blip r:embed="rId3" cstate="print"/>
          <a:srcRect/>
          <a:stretch>
            <a:fillRect/>
          </a:stretch>
        </p:blipFill>
        <p:spPr bwMode="auto">
          <a:xfrm>
            <a:off x="2071670" y="785794"/>
            <a:ext cx="4294087" cy="28575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elfare\доки вместе\logo.jpeg"/>
          <p:cNvPicPr>
            <a:picLocks noChangeAspect="1" noChangeArrowheads="1"/>
          </p:cNvPicPr>
          <p:nvPr/>
        </p:nvPicPr>
        <p:blipFill>
          <a:blip r:embed="rId3" cstate="print"/>
          <a:srcRect/>
          <a:stretch>
            <a:fillRect/>
          </a:stretch>
        </p:blipFill>
        <p:spPr bwMode="auto">
          <a:xfrm>
            <a:off x="0" y="3286124"/>
            <a:ext cx="2852778" cy="4035301"/>
          </a:xfrm>
          <a:prstGeom prst="rect">
            <a:avLst/>
          </a:prstGeom>
          <a:noFill/>
        </p:spPr>
      </p:pic>
      <p:pic>
        <p:nvPicPr>
          <p:cNvPr id="6147" name="Picture 3" descr="D:\LogoUPAW.png"/>
          <p:cNvPicPr>
            <a:picLocks noChangeAspect="1" noChangeArrowheads="1"/>
          </p:cNvPicPr>
          <p:nvPr/>
        </p:nvPicPr>
        <p:blipFill>
          <a:blip r:embed="rId4" cstate="print"/>
          <a:srcRect/>
          <a:stretch>
            <a:fillRect/>
          </a:stretch>
        </p:blipFill>
        <p:spPr bwMode="auto">
          <a:xfrm>
            <a:off x="3500430" y="5300568"/>
            <a:ext cx="4672294" cy="1557432"/>
          </a:xfrm>
          <a:prstGeom prst="rect">
            <a:avLst/>
          </a:prstGeom>
          <a:noFill/>
        </p:spPr>
      </p:pic>
      <p:sp>
        <p:nvSpPr>
          <p:cNvPr id="6149" name="AutoShape 5" descr="https://naturewatch.org/wp-content/uploads/2021/07/xnaturewatch-foundation-logo-600px.jpg.pagespeed.ic.8imZ3lz1b8.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1" name="AutoShape 7" descr="https://naturewatch.org/wp-content/uploads/2021/07/xnaturewatch-foundation-logo-600px.jpg.pagespeed.ic.8imZ3lz1b8.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52" name="Picture 8" descr="D:\LogoNW.png"/>
          <p:cNvPicPr>
            <a:picLocks noChangeAspect="1" noChangeArrowheads="1"/>
          </p:cNvPicPr>
          <p:nvPr/>
        </p:nvPicPr>
        <p:blipFill>
          <a:blip r:embed="rId5" cstate="print"/>
          <a:srcRect/>
          <a:stretch>
            <a:fillRect/>
          </a:stretch>
        </p:blipFill>
        <p:spPr bwMode="auto">
          <a:xfrm>
            <a:off x="3357554" y="2357430"/>
            <a:ext cx="5572169" cy="1214446"/>
          </a:xfrm>
          <a:prstGeom prst="rect">
            <a:avLst/>
          </a:prstGeom>
          <a:noFill/>
        </p:spPr>
      </p:pic>
      <p:pic>
        <p:nvPicPr>
          <p:cNvPr id="6154" name="Picture 10" descr="Мэр Харькова Игорь Терехов о ситуации в городе, помощи мэров, гордости  военными и мечтах о победе | Украинская правда"/>
          <p:cNvPicPr>
            <a:picLocks noChangeAspect="1" noChangeArrowheads="1"/>
          </p:cNvPicPr>
          <p:nvPr/>
        </p:nvPicPr>
        <p:blipFill>
          <a:blip r:embed="rId6" cstate="print"/>
          <a:srcRect/>
          <a:stretch>
            <a:fillRect/>
          </a:stretch>
        </p:blipFill>
        <p:spPr bwMode="auto">
          <a:xfrm>
            <a:off x="0" y="0"/>
            <a:ext cx="3857652" cy="2296222"/>
          </a:xfrm>
          <a:prstGeom prst="rect">
            <a:avLst/>
          </a:prstGeom>
          <a:noFill/>
        </p:spPr>
      </p:pic>
      <p:sp>
        <p:nvSpPr>
          <p:cNvPr id="11" name="TextBox 10"/>
          <p:cNvSpPr txBox="1"/>
          <p:nvPr/>
        </p:nvSpPr>
        <p:spPr>
          <a:xfrm>
            <a:off x="4143372" y="1785926"/>
            <a:ext cx="3390672" cy="369332"/>
          </a:xfrm>
          <a:prstGeom prst="rect">
            <a:avLst/>
          </a:prstGeom>
          <a:noFill/>
        </p:spPr>
        <p:txBody>
          <a:bodyPr wrap="none" rtlCol="0">
            <a:spAutoFit/>
          </a:bodyPr>
          <a:lstStyle/>
          <a:p>
            <a:r>
              <a:rPr lang="en-US" b="1" dirty="0" smtClean="0">
                <a:latin typeface="Arial" pitchFamily="34" charset="0"/>
                <a:cs typeface="Arial" pitchFamily="34" charset="0"/>
              </a:rPr>
              <a:t>Representative in Ukraine for</a:t>
            </a:r>
            <a:endParaRPr lang="ru-RU" b="1" dirty="0">
              <a:latin typeface="Arial" pitchFamily="34" charset="0"/>
              <a:cs typeface="Arial" pitchFamily="34" charset="0"/>
            </a:endParaRPr>
          </a:p>
        </p:txBody>
      </p:sp>
      <p:sp>
        <p:nvSpPr>
          <p:cNvPr id="12" name="TextBox 11"/>
          <p:cNvSpPr txBox="1"/>
          <p:nvPr/>
        </p:nvSpPr>
        <p:spPr>
          <a:xfrm>
            <a:off x="0" y="3714752"/>
            <a:ext cx="3191899" cy="369332"/>
          </a:xfrm>
          <a:prstGeom prst="rect">
            <a:avLst/>
          </a:prstGeom>
          <a:noFill/>
        </p:spPr>
        <p:txBody>
          <a:bodyPr wrap="none" rtlCol="0">
            <a:spAutoFit/>
          </a:bodyPr>
          <a:lstStyle/>
          <a:p>
            <a:r>
              <a:rPr lang="en-US" b="1" dirty="0" smtClean="0">
                <a:latin typeface="Arial" pitchFamily="34" charset="0"/>
                <a:cs typeface="Arial" pitchFamily="34" charset="0"/>
              </a:rPr>
              <a:t>Co-</a:t>
            </a:r>
            <a:r>
              <a:rPr lang="en-US" b="1" dirty="0" err="1" smtClean="0">
                <a:latin typeface="Arial" pitchFamily="34" charset="0"/>
                <a:cs typeface="Arial" pitchFamily="34" charset="0"/>
              </a:rPr>
              <a:t>founfer</a:t>
            </a:r>
            <a:r>
              <a:rPr lang="en-US" b="1" dirty="0" smtClean="0">
                <a:latin typeface="Arial" pitchFamily="34" charset="0"/>
                <a:cs typeface="Arial" pitchFamily="34" charset="0"/>
              </a:rPr>
              <a:t> of </a:t>
            </a:r>
            <a:r>
              <a:rPr lang="en-US" b="1" dirty="0" err="1" smtClean="0">
                <a:latin typeface="Arial" pitchFamily="34" charset="0"/>
                <a:cs typeface="Arial" pitchFamily="34" charset="0"/>
              </a:rPr>
              <a:t>Kharkiv</a:t>
            </a:r>
            <a:r>
              <a:rPr lang="en-US" b="1" dirty="0" smtClean="0">
                <a:latin typeface="Arial" pitchFamily="34" charset="0"/>
                <a:cs typeface="Arial" pitchFamily="34" charset="0"/>
              </a:rPr>
              <a:t> NGO</a:t>
            </a:r>
            <a:endParaRPr lang="ru-RU" b="1" dirty="0">
              <a:latin typeface="Arial" pitchFamily="34" charset="0"/>
              <a:cs typeface="Arial" pitchFamily="34" charset="0"/>
            </a:endParaRPr>
          </a:p>
        </p:txBody>
      </p:sp>
      <p:sp>
        <p:nvSpPr>
          <p:cNvPr id="13" name="TextBox 12"/>
          <p:cNvSpPr txBox="1"/>
          <p:nvPr/>
        </p:nvSpPr>
        <p:spPr>
          <a:xfrm>
            <a:off x="3929058" y="5000636"/>
            <a:ext cx="1672253" cy="369332"/>
          </a:xfrm>
          <a:prstGeom prst="rect">
            <a:avLst/>
          </a:prstGeom>
          <a:noFill/>
        </p:spPr>
        <p:txBody>
          <a:bodyPr wrap="none" rtlCol="0">
            <a:spAutoFit/>
          </a:bodyPr>
          <a:lstStyle/>
          <a:p>
            <a:r>
              <a:rPr lang="en-US" b="1" dirty="0" smtClean="0">
                <a:latin typeface="Arial" pitchFamily="34" charset="0"/>
                <a:cs typeface="Arial" pitchFamily="34" charset="0"/>
              </a:rPr>
              <a:t>Volunteer for </a:t>
            </a:r>
            <a:endParaRPr lang="ru-RU" b="1"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Как помочь животным, которые остались без хозяев из-за войны"/>
          <p:cNvPicPr>
            <a:picLocks noChangeAspect="1" noChangeArrowheads="1"/>
          </p:cNvPicPr>
          <p:nvPr/>
        </p:nvPicPr>
        <p:blipFill>
          <a:blip r:embed="rId3" cstate="print"/>
          <a:srcRect/>
          <a:stretch>
            <a:fillRect/>
          </a:stretch>
        </p:blipFill>
        <p:spPr bwMode="auto">
          <a:xfrm>
            <a:off x="381000" y="2428874"/>
            <a:ext cx="8763000" cy="4429126"/>
          </a:xfrm>
          <a:prstGeom prst="rect">
            <a:avLst/>
          </a:prstGeom>
          <a:noFill/>
        </p:spPr>
      </p:pic>
      <p:pic>
        <p:nvPicPr>
          <p:cNvPr id="7" name="Picture 4" descr="Даже корм для собак. Как Польша принимает беженцев - Belsat TV"/>
          <p:cNvPicPr>
            <a:picLocks noChangeAspect="1" noChangeArrowheads="1"/>
          </p:cNvPicPr>
          <p:nvPr/>
        </p:nvPicPr>
        <p:blipFill>
          <a:blip r:embed="rId4" cstate="print"/>
          <a:srcRect/>
          <a:stretch>
            <a:fillRect/>
          </a:stretch>
        </p:blipFill>
        <p:spPr bwMode="auto">
          <a:xfrm>
            <a:off x="4214810" y="0"/>
            <a:ext cx="5249343" cy="3500438"/>
          </a:xfrm>
          <a:prstGeom prst="rect">
            <a:avLst/>
          </a:prstGeom>
          <a:noFill/>
        </p:spPr>
      </p:pic>
      <p:pic>
        <p:nvPicPr>
          <p:cNvPr id="18434" name="Picture 2" descr="Как перевозить собак в поездах Укрзализныци 21.05.19. Новости Украины"/>
          <p:cNvPicPr>
            <a:picLocks noChangeAspect="1" noChangeArrowheads="1"/>
          </p:cNvPicPr>
          <p:nvPr/>
        </p:nvPicPr>
        <p:blipFill>
          <a:blip r:embed="rId5" cstate="print"/>
          <a:srcRect/>
          <a:stretch>
            <a:fillRect/>
          </a:stretch>
        </p:blipFill>
        <p:spPr bwMode="auto">
          <a:xfrm>
            <a:off x="0" y="0"/>
            <a:ext cx="6417114" cy="42730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Своих не бросают. Смотрите, как люди, бегущие от войны в Украине, спасают  котов и собак"/>
          <p:cNvPicPr>
            <a:picLocks noChangeAspect="1" noChangeArrowheads="1"/>
          </p:cNvPicPr>
          <p:nvPr/>
        </p:nvPicPr>
        <p:blipFill>
          <a:blip r:embed="rId3" cstate="print"/>
          <a:srcRect/>
          <a:stretch>
            <a:fillRect/>
          </a:stretch>
        </p:blipFill>
        <p:spPr bwMode="auto">
          <a:xfrm>
            <a:off x="0" y="3357562"/>
            <a:ext cx="5250655" cy="3500437"/>
          </a:xfrm>
          <a:prstGeom prst="rect">
            <a:avLst/>
          </a:prstGeom>
          <a:noFill/>
        </p:spPr>
      </p:pic>
      <p:sp>
        <p:nvSpPr>
          <p:cNvPr id="6" name="TextBox 5"/>
          <p:cNvSpPr txBox="1"/>
          <p:nvPr/>
        </p:nvSpPr>
        <p:spPr>
          <a:xfrm>
            <a:off x="0" y="142852"/>
            <a:ext cx="8473795" cy="523220"/>
          </a:xfrm>
          <a:prstGeom prst="rect">
            <a:avLst/>
          </a:prstGeom>
          <a:noFill/>
        </p:spPr>
        <p:txBody>
          <a:bodyPr wrap="none" rtlCol="0">
            <a:spAutoFit/>
          </a:bodyPr>
          <a:lstStyle/>
          <a:p>
            <a:r>
              <a:rPr lang="en-US" sz="2700" b="1" dirty="0" smtClean="0">
                <a:solidFill>
                  <a:schemeClr val="tx2">
                    <a:lumMod val="50000"/>
                  </a:schemeClr>
                </a:solidFill>
                <a:latin typeface="Arial" pitchFamily="34" charset="0"/>
                <a:cs typeface="Arial" pitchFamily="34" charset="0"/>
              </a:rPr>
              <a:t>Problems Ukrainian animals face due to the war:</a:t>
            </a:r>
            <a:endParaRPr lang="ru-RU" sz="2700" b="1" dirty="0">
              <a:solidFill>
                <a:schemeClr val="tx2">
                  <a:lumMod val="50000"/>
                </a:schemeClr>
              </a:solidFill>
              <a:latin typeface="Arial" pitchFamily="34" charset="0"/>
              <a:cs typeface="Arial" pitchFamily="34" charset="0"/>
            </a:endParaRPr>
          </a:p>
        </p:txBody>
      </p:sp>
      <p:sp>
        <p:nvSpPr>
          <p:cNvPr id="7" name="TextBox 6"/>
          <p:cNvSpPr txBox="1"/>
          <p:nvPr/>
        </p:nvSpPr>
        <p:spPr>
          <a:xfrm>
            <a:off x="0" y="1071546"/>
            <a:ext cx="8379217" cy="1384995"/>
          </a:xfrm>
          <a:prstGeom prst="rect">
            <a:avLst/>
          </a:prstGeom>
          <a:noFill/>
        </p:spPr>
        <p:txBody>
          <a:bodyPr wrap="none" rtlCol="0">
            <a:spAutoFit/>
          </a:bodyPr>
          <a:lstStyle/>
          <a:p>
            <a:pPr marL="342900" indent="-342900">
              <a:buAutoNum type="arabicPeriod"/>
            </a:pPr>
            <a:r>
              <a:rPr lang="en-US" sz="2800" b="1" dirty="0" smtClean="0">
                <a:latin typeface="Arial" pitchFamily="34" charset="0"/>
                <a:cs typeface="Arial" pitchFamily="34" charset="0"/>
              </a:rPr>
              <a:t>abandoned animals in dangerous places </a:t>
            </a:r>
          </a:p>
          <a:p>
            <a:pPr marL="342900" indent="-342900"/>
            <a:r>
              <a:rPr lang="en-US" sz="2800" b="1" dirty="0">
                <a:latin typeface="Arial" pitchFamily="34" charset="0"/>
                <a:cs typeface="Arial" pitchFamily="34" charset="0"/>
              </a:rPr>
              <a:t> </a:t>
            </a:r>
            <a:r>
              <a:rPr lang="en-US" sz="2800" b="1" dirty="0" smtClean="0">
                <a:latin typeface="Arial" pitchFamily="34" charset="0"/>
                <a:cs typeface="Arial" pitchFamily="34" charset="0"/>
              </a:rPr>
              <a:t>   </a:t>
            </a:r>
            <a:r>
              <a:rPr lang="en-US" sz="2800" b="1" dirty="0" smtClean="0">
                <a:latin typeface="Arial" pitchFamily="34" charset="0"/>
                <a:cs typeface="Arial" pitchFamily="34" charset="0"/>
              </a:rPr>
              <a:t>and in closed flats </a:t>
            </a:r>
          </a:p>
          <a:p>
            <a:pPr marL="342900" indent="-342900">
              <a:buAutoNum type="arabicPeriod"/>
            </a:pPr>
            <a:r>
              <a:rPr lang="en-US" sz="2800" b="1" dirty="0" smtClean="0">
                <a:latin typeface="Arial" pitchFamily="34" charset="0"/>
                <a:cs typeface="Arial" pitchFamily="34" charset="0"/>
              </a:rPr>
              <a:t> </a:t>
            </a:r>
            <a:r>
              <a:rPr lang="en-US" sz="2800" b="1" dirty="0" smtClean="0">
                <a:latin typeface="Arial" pitchFamily="34" charset="0"/>
                <a:cs typeface="Arial" pitchFamily="34" charset="0"/>
              </a:rPr>
              <a:t>crossing borders and relocating with animals</a:t>
            </a:r>
            <a:endParaRPr lang="ru-RU" sz="2800" b="1" dirty="0">
              <a:latin typeface="Arial" pitchFamily="34" charset="0"/>
              <a:cs typeface="Arial" pitchFamily="34" charset="0"/>
            </a:endParaRPr>
          </a:p>
        </p:txBody>
      </p:sp>
      <p:pic>
        <p:nvPicPr>
          <p:cNvPr id="17413" name="Picture 5" descr="D:\Змеи.jpg"/>
          <p:cNvPicPr>
            <a:picLocks noChangeAspect="1" noChangeArrowheads="1"/>
          </p:cNvPicPr>
          <p:nvPr/>
        </p:nvPicPr>
        <p:blipFill>
          <a:blip r:embed="rId4" cstate="print"/>
          <a:srcRect/>
          <a:stretch>
            <a:fillRect/>
          </a:stretch>
        </p:blipFill>
        <p:spPr bwMode="auto">
          <a:xfrm>
            <a:off x="4964895" y="2643182"/>
            <a:ext cx="4179105" cy="55721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28670"/>
            <a:ext cx="5319085" cy="523220"/>
          </a:xfrm>
          <a:prstGeom prst="rect">
            <a:avLst/>
          </a:prstGeom>
          <a:noFill/>
        </p:spPr>
        <p:txBody>
          <a:bodyPr wrap="none" rtlCol="0">
            <a:spAutoFit/>
          </a:bodyPr>
          <a:lstStyle/>
          <a:p>
            <a:pPr marL="514350" indent="-514350">
              <a:buFont typeface="+mj-lt"/>
              <a:buAutoNum type="arabicPeriod" startAt="3"/>
            </a:pPr>
            <a:r>
              <a:rPr lang="en-US" sz="2800" b="1" dirty="0">
                <a:latin typeface="Arial" pitchFamily="34" charset="0"/>
                <a:cs typeface="Arial" pitchFamily="34" charset="0"/>
              </a:rPr>
              <a:t>l</a:t>
            </a:r>
            <a:r>
              <a:rPr lang="en-US" sz="2800" b="1" dirty="0" smtClean="0">
                <a:latin typeface="Arial" pitchFamily="34" charset="0"/>
                <a:cs typeface="Arial" pitchFamily="34" charset="0"/>
              </a:rPr>
              <a:t>ack of food and medicines</a:t>
            </a:r>
            <a:endParaRPr lang="ru-RU" sz="2800" b="1" dirty="0">
              <a:latin typeface="Arial" pitchFamily="34" charset="0"/>
              <a:cs typeface="Arial" pitchFamily="34" charset="0"/>
            </a:endParaRPr>
          </a:p>
        </p:txBody>
      </p:sp>
      <p:sp>
        <p:nvSpPr>
          <p:cNvPr id="5" name="TextBox 4"/>
          <p:cNvSpPr txBox="1"/>
          <p:nvPr/>
        </p:nvSpPr>
        <p:spPr>
          <a:xfrm>
            <a:off x="0" y="142852"/>
            <a:ext cx="8473795" cy="523220"/>
          </a:xfrm>
          <a:prstGeom prst="rect">
            <a:avLst/>
          </a:prstGeom>
          <a:noFill/>
        </p:spPr>
        <p:txBody>
          <a:bodyPr wrap="none" rtlCol="0">
            <a:spAutoFit/>
          </a:bodyPr>
          <a:lstStyle/>
          <a:p>
            <a:r>
              <a:rPr lang="en-US" sz="2700" b="1" dirty="0" smtClean="0">
                <a:solidFill>
                  <a:schemeClr val="tx2">
                    <a:lumMod val="50000"/>
                  </a:schemeClr>
                </a:solidFill>
                <a:latin typeface="Arial" pitchFamily="34" charset="0"/>
                <a:cs typeface="Arial" pitchFamily="34" charset="0"/>
              </a:rPr>
              <a:t>Problems Ukrainian animals face due to the war:</a:t>
            </a:r>
            <a:endParaRPr lang="ru-RU" sz="2700" b="1" dirty="0">
              <a:solidFill>
                <a:schemeClr val="tx2">
                  <a:lumMod val="50000"/>
                </a:schemeClr>
              </a:solidFill>
              <a:latin typeface="Arial" pitchFamily="34" charset="0"/>
              <a:cs typeface="Arial" pitchFamily="34" charset="0"/>
            </a:endParaRPr>
          </a:p>
        </p:txBody>
      </p:sp>
      <p:sp>
        <p:nvSpPr>
          <p:cNvPr id="15363" name="AutoShape 3" descr="Харьковские котики. Фото: Сергей Жада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4" name="Picture 4" descr="D:\коты2.png"/>
          <p:cNvPicPr>
            <a:picLocks noChangeAspect="1" noChangeArrowheads="1"/>
          </p:cNvPicPr>
          <p:nvPr/>
        </p:nvPicPr>
        <p:blipFill>
          <a:blip r:embed="rId3" cstate="print"/>
          <a:srcRect/>
          <a:stretch>
            <a:fillRect/>
          </a:stretch>
        </p:blipFill>
        <p:spPr bwMode="auto">
          <a:xfrm>
            <a:off x="4786314" y="1357298"/>
            <a:ext cx="4563112" cy="4086796"/>
          </a:xfrm>
          <a:prstGeom prst="rect">
            <a:avLst/>
          </a:prstGeom>
          <a:noFill/>
        </p:spPr>
      </p:pic>
      <p:pic>
        <p:nvPicPr>
          <p:cNvPr id="15365" name="Picture 5" descr="D:\коты.png"/>
          <p:cNvPicPr>
            <a:picLocks noChangeAspect="1" noChangeArrowheads="1"/>
          </p:cNvPicPr>
          <p:nvPr/>
        </p:nvPicPr>
        <p:blipFill>
          <a:blip r:embed="rId4" cstate="print"/>
          <a:srcRect/>
          <a:stretch>
            <a:fillRect/>
          </a:stretch>
        </p:blipFill>
        <p:spPr bwMode="auto">
          <a:xfrm>
            <a:off x="0" y="1999572"/>
            <a:ext cx="4572638" cy="4858428"/>
          </a:xfrm>
          <a:prstGeom prst="rect">
            <a:avLst/>
          </a:prstGeom>
          <a:noFill/>
        </p:spPr>
      </p:pic>
      <p:pic>
        <p:nvPicPr>
          <p:cNvPr id="15361" name="Picture 1" descr="D:\соба.jpg"/>
          <p:cNvPicPr>
            <a:picLocks noChangeAspect="1" noChangeArrowheads="1"/>
          </p:cNvPicPr>
          <p:nvPr/>
        </p:nvPicPr>
        <p:blipFill>
          <a:blip r:embed="rId5" cstate="print"/>
          <a:srcRect/>
          <a:stretch>
            <a:fillRect/>
          </a:stretch>
        </p:blipFill>
        <p:spPr bwMode="auto">
          <a:xfrm>
            <a:off x="3571868" y="3714752"/>
            <a:ext cx="3500444" cy="466725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Я не понимаю, каким чудом они выжили». Собаки из приюта в Бородянке месяц  оставались без воды и еды"/>
          <p:cNvPicPr>
            <a:picLocks noChangeAspect="1" noChangeArrowheads="1"/>
          </p:cNvPicPr>
          <p:nvPr/>
        </p:nvPicPr>
        <p:blipFill>
          <a:blip r:embed="rId3" cstate="print"/>
          <a:srcRect/>
          <a:stretch>
            <a:fillRect/>
          </a:stretch>
        </p:blipFill>
        <p:spPr bwMode="auto">
          <a:xfrm>
            <a:off x="285720" y="2071678"/>
            <a:ext cx="7577386" cy="4600556"/>
          </a:xfrm>
          <a:prstGeom prst="rect">
            <a:avLst/>
          </a:prstGeom>
          <a:noFill/>
        </p:spPr>
      </p:pic>
      <p:sp>
        <p:nvSpPr>
          <p:cNvPr id="5" name="TextBox 4"/>
          <p:cNvSpPr txBox="1"/>
          <p:nvPr/>
        </p:nvSpPr>
        <p:spPr>
          <a:xfrm>
            <a:off x="0" y="142852"/>
            <a:ext cx="8473795" cy="523220"/>
          </a:xfrm>
          <a:prstGeom prst="rect">
            <a:avLst/>
          </a:prstGeom>
          <a:noFill/>
        </p:spPr>
        <p:txBody>
          <a:bodyPr wrap="none" rtlCol="0">
            <a:spAutoFit/>
          </a:bodyPr>
          <a:lstStyle/>
          <a:p>
            <a:r>
              <a:rPr lang="en-US" sz="2700" b="1" dirty="0" smtClean="0">
                <a:solidFill>
                  <a:schemeClr val="tx2">
                    <a:lumMod val="50000"/>
                  </a:schemeClr>
                </a:solidFill>
                <a:latin typeface="Arial" pitchFamily="34" charset="0"/>
                <a:cs typeface="Arial" pitchFamily="34" charset="0"/>
              </a:rPr>
              <a:t>Problems Ukrainian animals face due to the war:</a:t>
            </a:r>
            <a:endParaRPr lang="ru-RU" sz="2700" b="1" dirty="0">
              <a:solidFill>
                <a:schemeClr val="tx2">
                  <a:lumMod val="50000"/>
                </a:schemeClr>
              </a:solidFill>
              <a:latin typeface="Arial" pitchFamily="34" charset="0"/>
              <a:cs typeface="Arial" pitchFamily="34" charset="0"/>
            </a:endParaRPr>
          </a:p>
        </p:txBody>
      </p:sp>
      <p:sp>
        <p:nvSpPr>
          <p:cNvPr id="6" name="TextBox 5"/>
          <p:cNvSpPr txBox="1"/>
          <p:nvPr/>
        </p:nvSpPr>
        <p:spPr>
          <a:xfrm>
            <a:off x="0" y="928670"/>
            <a:ext cx="7334059" cy="954107"/>
          </a:xfrm>
          <a:prstGeom prst="rect">
            <a:avLst/>
          </a:prstGeom>
          <a:noFill/>
        </p:spPr>
        <p:txBody>
          <a:bodyPr wrap="none" rtlCol="0">
            <a:spAutoFit/>
          </a:bodyPr>
          <a:lstStyle/>
          <a:p>
            <a:pPr marL="514350" indent="-514350">
              <a:buFont typeface="+mj-lt"/>
              <a:buAutoNum type="arabicPeriod" startAt="4"/>
            </a:pPr>
            <a:r>
              <a:rPr lang="en-US" sz="2800" b="1" dirty="0" smtClean="0">
                <a:latin typeface="Arial" pitchFamily="34" charset="0"/>
                <a:cs typeface="Arial" pitchFamily="34" charset="0"/>
              </a:rPr>
              <a:t>no opportunity to help occupied towns</a:t>
            </a:r>
          </a:p>
          <a:p>
            <a:pPr marL="514350" indent="-514350">
              <a:buFont typeface="+mj-lt"/>
              <a:buAutoNum type="arabicPeriod" startAt="4"/>
            </a:pPr>
            <a:r>
              <a:rPr lang="en-US" sz="2800" b="1" dirty="0" smtClean="0">
                <a:latin typeface="Arial" pitchFamily="34" charset="0"/>
                <a:cs typeface="Arial" pitchFamily="34" charset="0"/>
              </a:rPr>
              <a:t>animals breed uncontrollably</a:t>
            </a:r>
            <a:endParaRPr lang="ru-RU" sz="2800" b="1"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ttps://naturewatch.org/wp-content/uploads/2022/04/IMG_5068-scaled.jpg"/>
          <p:cNvPicPr>
            <a:picLocks noChangeAspect="1" noChangeArrowheads="1"/>
          </p:cNvPicPr>
          <p:nvPr/>
        </p:nvPicPr>
        <p:blipFill>
          <a:blip r:embed="rId3" cstate="print"/>
          <a:srcRect/>
          <a:stretch>
            <a:fillRect/>
          </a:stretch>
        </p:blipFill>
        <p:spPr bwMode="auto">
          <a:xfrm>
            <a:off x="0" y="2874446"/>
            <a:ext cx="2987665" cy="3983554"/>
          </a:xfrm>
          <a:prstGeom prst="rect">
            <a:avLst/>
          </a:prstGeom>
          <a:noFill/>
        </p:spPr>
      </p:pic>
      <p:sp>
        <p:nvSpPr>
          <p:cNvPr id="2053" name="AutoShape 5" descr="D73DE9E9 503D 436C 9CFC A9F5860AF7D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5" name="Picture 7" descr="D73DE9E9 503D 436C 9CFC A9F5860AF7D7 1 1"/>
          <p:cNvPicPr>
            <a:picLocks noChangeAspect="1" noChangeArrowheads="1"/>
          </p:cNvPicPr>
          <p:nvPr/>
        </p:nvPicPr>
        <p:blipFill>
          <a:blip r:embed="rId4" cstate="print"/>
          <a:srcRect/>
          <a:stretch>
            <a:fillRect/>
          </a:stretch>
        </p:blipFill>
        <p:spPr bwMode="auto">
          <a:xfrm>
            <a:off x="5715008" y="0"/>
            <a:ext cx="3428992" cy="2571744"/>
          </a:xfrm>
          <a:prstGeom prst="rect">
            <a:avLst/>
          </a:prstGeom>
          <a:noFill/>
        </p:spPr>
      </p:pic>
      <p:pic>
        <p:nvPicPr>
          <p:cNvPr id="2057" name="Picture 9" descr="З-54б"/>
          <p:cNvPicPr>
            <a:picLocks noChangeAspect="1" noChangeArrowheads="1"/>
          </p:cNvPicPr>
          <p:nvPr/>
        </p:nvPicPr>
        <p:blipFill>
          <a:blip r:embed="rId5" cstate="print"/>
          <a:srcRect/>
          <a:stretch>
            <a:fillRect/>
          </a:stretch>
        </p:blipFill>
        <p:spPr bwMode="auto">
          <a:xfrm>
            <a:off x="6643702" y="3850765"/>
            <a:ext cx="2255426" cy="3007235"/>
          </a:xfrm>
          <a:prstGeom prst="rect">
            <a:avLst/>
          </a:prstGeom>
          <a:noFill/>
        </p:spPr>
      </p:pic>
      <p:sp>
        <p:nvSpPr>
          <p:cNvPr id="2059" name="AutoShape 11" descr="https://naturewatch.org/wp-content/uploads/2021/07/xnaturewatch-foundation-logo-600px.jpg.pagespeed.ic.8imZ3lz1b8.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60" name="Picture 12" descr="D:\LogoNW.png"/>
          <p:cNvPicPr>
            <a:picLocks noChangeAspect="1" noChangeArrowheads="1"/>
          </p:cNvPicPr>
          <p:nvPr/>
        </p:nvPicPr>
        <p:blipFill>
          <a:blip r:embed="rId6" cstate="print"/>
          <a:srcRect/>
          <a:stretch>
            <a:fillRect/>
          </a:stretch>
        </p:blipFill>
        <p:spPr bwMode="auto">
          <a:xfrm>
            <a:off x="0" y="0"/>
            <a:ext cx="3610479" cy="676369"/>
          </a:xfrm>
          <a:prstGeom prst="rect">
            <a:avLst/>
          </a:prstGeom>
          <a:noFill/>
        </p:spPr>
      </p:pic>
      <p:sp>
        <p:nvSpPr>
          <p:cNvPr id="11" name="TextBox 10"/>
          <p:cNvSpPr txBox="1"/>
          <p:nvPr/>
        </p:nvSpPr>
        <p:spPr>
          <a:xfrm>
            <a:off x="214282" y="928670"/>
            <a:ext cx="7895110" cy="4893647"/>
          </a:xfrm>
          <a:prstGeom prst="rect">
            <a:avLst/>
          </a:prstGeom>
          <a:noFill/>
        </p:spPr>
        <p:txBody>
          <a:bodyPr wrap="none" rtlCol="0">
            <a:spAutoFit/>
          </a:bodyPr>
          <a:lstStyle/>
          <a:p>
            <a:pPr>
              <a:buFontTx/>
              <a:buChar char="-"/>
            </a:pPr>
            <a:r>
              <a:rPr lang="en-US" sz="2400" b="1" dirty="0" smtClean="0">
                <a:latin typeface="Arial" pitchFamily="34" charset="0"/>
                <a:cs typeface="Arial" pitchFamily="34" charset="0"/>
              </a:rPr>
              <a:t> donating food and medicines; </a:t>
            </a:r>
          </a:p>
          <a:p>
            <a:pPr>
              <a:buFontTx/>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helping refugees with animals</a:t>
            </a:r>
          </a:p>
          <a:p>
            <a:r>
              <a:rPr lang="en-US" sz="2400" b="1" dirty="0" smtClean="0">
                <a:latin typeface="Arial" pitchFamily="34" charset="0"/>
                <a:cs typeface="Arial" pitchFamily="34" charset="0"/>
              </a:rPr>
              <a:t>on the border with Poland;</a:t>
            </a:r>
          </a:p>
          <a:p>
            <a:pPr>
              <a:buFontTx/>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setting stray animal feeding stations;</a:t>
            </a:r>
          </a:p>
          <a:p>
            <a:pPr>
              <a:buFontTx/>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funding spay and neuter projects in</a:t>
            </a:r>
          </a:p>
          <a:p>
            <a:pPr lvl="6"/>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Kharkiv</a:t>
            </a:r>
            <a:r>
              <a:rPr lang="en-US" sz="2400" b="1" dirty="0" smtClean="0">
                <a:latin typeface="Arial" pitchFamily="34" charset="0"/>
                <a:cs typeface="Arial" pitchFamily="34" charset="0"/>
              </a:rPr>
              <a:t> and occupied </a:t>
            </a:r>
            <a:r>
              <a:rPr lang="en-US" sz="2400" b="1" dirty="0" err="1" smtClean="0">
                <a:latin typeface="Arial" pitchFamily="34" charset="0"/>
                <a:cs typeface="Arial" pitchFamily="34" charset="0"/>
              </a:rPr>
              <a:t>Kupyansk</a:t>
            </a:r>
            <a:r>
              <a:rPr lang="en-US" sz="2400" b="1" dirty="0" smtClean="0">
                <a:latin typeface="Arial" pitchFamily="34" charset="0"/>
                <a:cs typeface="Arial" pitchFamily="34" charset="0"/>
              </a:rPr>
              <a:t>;</a:t>
            </a:r>
          </a:p>
          <a:p>
            <a:pPr lvl="6">
              <a:buFontTx/>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providing carriers, cages, </a:t>
            </a:r>
          </a:p>
          <a:p>
            <a:pPr lvl="6"/>
            <a:r>
              <a:rPr lang="en-US" sz="2400" b="1" dirty="0" smtClean="0">
                <a:latin typeface="Arial" pitchFamily="34" charset="0"/>
                <a:cs typeface="Arial" pitchFamily="34" charset="0"/>
              </a:rPr>
              <a:t>medicines, equipment and food </a:t>
            </a:r>
          </a:p>
          <a:p>
            <a:pPr lvl="6"/>
            <a:r>
              <a:rPr lang="en-US" sz="2400" b="1" dirty="0" smtClean="0">
                <a:latin typeface="Arial" pitchFamily="34" charset="0"/>
                <a:cs typeface="Arial" pitchFamily="34" charset="0"/>
              </a:rPr>
              <a:t>for  shelters that accept </a:t>
            </a:r>
          </a:p>
          <a:p>
            <a:pPr lvl="6"/>
            <a:r>
              <a:rPr lang="en-US" sz="2400" b="1" dirty="0" smtClean="0">
                <a:latin typeface="Arial" pitchFamily="34" charset="0"/>
                <a:cs typeface="Arial" pitchFamily="34" charset="0"/>
              </a:rPr>
              <a:t>animals from war zone; </a:t>
            </a:r>
          </a:p>
          <a:p>
            <a:pPr lvl="6">
              <a:buFontTx/>
              <a:buChar char="-"/>
            </a:pPr>
            <a:r>
              <a:rPr lang="en-US" sz="2400" b="1" dirty="0" smtClean="0">
                <a:latin typeface="Arial" pitchFamily="34" charset="0"/>
                <a:cs typeface="Arial" pitchFamily="34" charset="0"/>
              </a:rPr>
              <a:t>coordinating </a:t>
            </a:r>
          </a:p>
          <a:p>
            <a:pPr lvl="6"/>
            <a:r>
              <a:rPr lang="en-US" sz="2400" b="1" dirty="0" smtClean="0">
                <a:latin typeface="Arial" pitchFamily="34" charset="0"/>
                <a:cs typeface="Arial" pitchFamily="34" charset="0"/>
              </a:rPr>
              <a:t>international help;</a:t>
            </a:r>
          </a:p>
          <a:p>
            <a:pPr lvl="6">
              <a:buFontTx/>
              <a:buChar char="-"/>
            </a:pPr>
            <a:r>
              <a:rPr lang="en-US" sz="2400" b="1" dirty="0" smtClean="0">
                <a:latin typeface="Arial" pitchFamily="34" charset="0"/>
                <a:cs typeface="Arial" pitchFamily="34" charset="0"/>
              </a:rPr>
              <a:t> training police  </a:t>
            </a:r>
            <a:endParaRPr lang="ru-RU" sz="2400" b="1"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Ира.jpg"/>
          <p:cNvPicPr>
            <a:picLocks noChangeAspect="1" noChangeArrowheads="1"/>
          </p:cNvPicPr>
          <p:nvPr/>
        </p:nvPicPr>
        <p:blipFill>
          <a:blip r:embed="rId3" cstate="print"/>
          <a:srcRect/>
          <a:stretch>
            <a:fillRect/>
          </a:stretch>
        </p:blipFill>
        <p:spPr bwMode="auto">
          <a:xfrm>
            <a:off x="357158" y="214290"/>
            <a:ext cx="3429024" cy="3429024"/>
          </a:xfrm>
          <a:prstGeom prst="rect">
            <a:avLst/>
          </a:prstGeom>
          <a:noFill/>
        </p:spPr>
      </p:pic>
      <p:pic>
        <p:nvPicPr>
          <p:cNvPr id="47107" name="Picture 3" descr="D:\изХавЕвропу.jpeg"/>
          <p:cNvPicPr>
            <a:picLocks noChangeAspect="1" noChangeArrowheads="1"/>
          </p:cNvPicPr>
          <p:nvPr/>
        </p:nvPicPr>
        <p:blipFill>
          <a:blip r:embed="rId4" cstate="print"/>
          <a:srcRect/>
          <a:stretch>
            <a:fillRect/>
          </a:stretch>
        </p:blipFill>
        <p:spPr bwMode="auto">
          <a:xfrm>
            <a:off x="3286116" y="2000240"/>
            <a:ext cx="6191250" cy="3000375"/>
          </a:xfrm>
          <a:prstGeom prst="rect">
            <a:avLst/>
          </a:prstGeom>
          <a:noFill/>
        </p:spPr>
      </p:pic>
      <p:sp>
        <p:nvSpPr>
          <p:cNvPr id="5" name="TextBox 4"/>
          <p:cNvSpPr txBox="1"/>
          <p:nvPr/>
        </p:nvSpPr>
        <p:spPr>
          <a:xfrm>
            <a:off x="3786182" y="571480"/>
            <a:ext cx="4506362" cy="1569660"/>
          </a:xfrm>
          <a:prstGeom prst="rect">
            <a:avLst/>
          </a:prstGeom>
          <a:noFill/>
        </p:spPr>
        <p:txBody>
          <a:bodyPr wrap="none" rtlCol="0">
            <a:spAutoFit/>
          </a:bodyPr>
          <a:lstStyle/>
          <a:p>
            <a:r>
              <a:rPr lang="en-US" sz="2400" b="1" dirty="0" smtClean="0">
                <a:latin typeface="Arial" pitchFamily="34" charset="0"/>
                <a:cs typeface="Arial" pitchFamily="34" charset="0"/>
              </a:rPr>
              <a:t>UPAW helps distributing </a:t>
            </a:r>
          </a:p>
          <a:p>
            <a:r>
              <a:rPr lang="en-US" sz="2400" b="1" dirty="0" smtClean="0">
                <a:latin typeface="Arial" pitchFamily="34" charset="0"/>
                <a:cs typeface="Arial" pitchFamily="34" charset="0"/>
              </a:rPr>
              <a:t>food to all over Ukraine </a:t>
            </a:r>
          </a:p>
          <a:p>
            <a:r>
              <a:rPr lang="en-US" sz="2400" b="1" dirty="0" smtClean="0">
                <a:latin typeface="Arial" pitchFamily="34" charset="0"/>
                <a:cs typeface="Arial" pitchFamily="34" charset="0"/>
              </a:rPr>
              <a:t>including occupied territories</a:t>
            </a:r>
          </a:p>
          <a:p>
            <a:endParaRPr lang="ru-RU" sz="2400" b="1" dirty="0">
              <a:latin typeface="Arial" pitchFamily="34" charset="0"/>
              <a:cs typeface="Arial" pitchFamily="34" charset="0"/>
            </a:endParaRPr>
          </a:p>
        </p:txBody>
      </p:sp>
      <p:sp>
        <p:nvSpPr>
          <p:cNvPr id="6" name="TextBox 5"/>
          <p:cNvSpPr txBox="1"/>
          <p:nvPr/>
        </p:nvSpPr>
        <p:spPr>
          <a:xfrm>
            <a:off x="357158" y="4214818"/>
            <a:ext cx="7008650" cy="1569660"/>
          </a:xfrm>
          <a:prstGeom prst="rect">
            <a:avLst/>
          </a:prstGeom>
          <a:noFill/>
        </p:spPr>
        <p:txBody>
          <a:bodyPr wrap="none" rtlCol="0">
            <a:spAutoFit/>
          </a:bodyPr>
          <a:lstStyle/>
          <a:p>
            <a:r>
              <a:rPr lang="en-US" sz="2400" b="1" dirty="0" err="1" smtClean="0">
                <a:latin typeface="Arial" pitchFamily="34" charset="0"/>
                <a:cs typeface="Arial" pitchFamily="34" charset="0"/>
              </a:rPr>
              <a:t>Uanimals</a:t>
            </a:r>
            <a:r>
              <a:rPr lang="en-US" sz="2400" b="1" dirty="0" smtClean="0">
                <a:latin typeface="Arial" pitchFamily="34" charset="0"/>
                <a:cs typeface="Arial" pitchFamily="34" charset="0"/>
              </a:rPr>
              <a:t> and </a:t>
            </a:r>
          </a:p>
          <a:p>
            <a:r>
              <a:rPr lang="en-US" sz="2400" b="1" dirty="0" err="1" smtClean="0">
                <a:latin typeface="Arial" pitchFamily="34" charset="0"/>
                <a:cs typeface="Arial" pitchFamily="34" charset="0"/>
              </a:rPr>
              <a:t>Kharkiv</a:t>
            </a:r>
            <a:r>
              <a:rPr lang="en-US" sz="2400" b="1" dirty="0" smtClean="0">
                <a:latin typeface="Arial" pitchFamily="34" charset="0"/>
                <a:cs typeface="Arial" pitchFamily="34" charset="0"/>
              </a:rPr>
              <a:t> Animal </a:t>
            </a:r>
          </a:p>
          <a:p>
            <a:r>
              <a:rPr lang="en-US" sz="2400" b="1" dirty="0" smtClean="0">
                <a:latin typeface="Arial" pitchFamily="34" charset="0"/>
                <a:cs typeface="Arial" pitchFamily="34" charset="0"/>
              </a:rPr>
              <a:t>Rescue evacuate dogs, cats and other animals</a:t>
            </a:r>
          </a:p>
          <a:p>
            <a:r>
              <a:rPr lang="en-US" sz="2400" b="1" dirty="0" smtClean="0">
                <a:latin typeface="Arial" pitchFamily="34" charset="0"/>
                <a:cs typeface="Arial" pitchFamily="34" charset="0"/>
              </a:rPr>
              <a:t>to safer places including other countries</a:t>
            </a:r>
            <a:endParaRPr lang="ru-RU" sz="2400" b="1"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Порятунок тварнХа.jpeg"/>
          <p:cNvPicPr>
            <a:picLocks noChangeAspect="1" noChangeArrowheads="1"/>
          </p:cNvPicPr>
          <p:nvPr/>
        </p:nvPicPr>
        <p:blipFill>
          <a:blip r:embed="rId2" cstate="print"/>
          <a:srcRect/>
          <a:stretch>
            <a:fillRect/>
          </a:stretch>
        </p:blipFill>
        <p:spPr bwMode="auto">
          <a:xfrm>
            <a:off x="214282" y="1500174"/>
            <a:ext cx="3856645" cy="5144172"/>
          </a:xfrm>
          <a:prstGeom prst="rect">
            <a:avLst/>
          </a:prstGeom>
          <a:noFill/>
        </p:spPr>
      </p:pic>
      <p:pic>
        <p:nvPicPr>
          <p:cNvPr id="48130" name="Picture 2" descr="D:\Bucha.png"/>
          <p:cNvPicPr>
            <a:picLocks noChangeAspect="1" noChangeArrowheads="1"/>
          </p:cNvPicPr>
          <p:nvPr/>
        </p:nvPicPr>
        <p:blipFill>
          <a:blip r:embed="rId3" cstate="print"/>
          <a:srcRect/>
          <a:stretch>
            <a:fillRect/>
          </a:stretch>
        </p:blipFill>
        <p:spPr bwMode="auto">
          <a:xfrm>
            <a:off x="4714876" y="1071546"/>
            <a:ext cx="3781698" cy="4357718"/>
          </a:xfrm>
          <a:prstGeom prst="rect">
            <a:avLst/>
          </a:prstGeom>
          <a:noFill/>
        </p:spPr>
      </p:pic>
      <p:sp>
        <p:nvSpPr>
          <p:cNvPr id="4" name="TextBox 3"/>
          <p:cNvSpPr txBox="1"/>
          <p:nvPr/>
        </p:nvSpPr>
        <p:spPr>
          <a:xfrm>
            <a:off x="285720" y="214290"/>
            <a:ext cx="4868640" cy="1200329"/>
          </a:xfrm>
          <a:prstGeom prst="rect">
            <a:avLst/>
          </a:prstGeom>
          <a:noFill/>
        </p:spPr>
        <p:txBody>
          <a:bodyPr wrap="none" rtlCol="0">
            <a:spAutoFit/>
          </a:bodyPr>
          <a:lstStyle/>
          <a:p>
            <a:r>
              <a:rPr lang="en-US" sz="2400" b="1" dirty="0" err="1" smtClean="0">
                <a:latin typeface="Arial" pitchFamily="34" charset="0"/>
                <a:cs typeface="Arial" pitchFamily="34" charset="0"/>
              </a:rPr>
              <a:t>Kharkiv</a:t>
            </a:r>
            <a:r>
              <a:rPr lang="en-US" sz="2400" b="1" dirty="0" smtClean="0">
                <a:latin typeface="Arial" pitchFamily="34" charset="0"/>
                <a:cs typeface="Arial" pitchFamily="34" charset="0"/>
              </a:rPr>
              <a:t> Animal </a:t>
            </a:r>
          </a:p>
          <a:p>
            <a:r>
              <a:rPr lang="en-US" sz="2400" b="1" dirty="0" smtClean="0">
                <a:latin typeface="Arial" pitchFamily="34" charset="0"/>
                <a:cs typeface="Arial" pitchFamily="34" charset="0"/>
              </a:rPr>
              <a:t>Rescue get abandoned animals </a:t>
            </a:r>
          </a:p>
          <a:p>
            <a:r>
              <a:rPr lang="en-US" sz="2400" b="1" dirty="0" smtClean="0">
                <a:latin typeface="Arial" pitchFamily="34" charset="0"/>
                <a:cs typeface="Arial" pitchFamily="34" charset="0"/>
              </a:rPr>
              <a:t>from closed flats</a:t>
            </a:r>
            <a:endParaRPr lang="ru-RU"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1575</TotalTime>
  <Words>585</Words>
  <Application>Microsoft Office PowerPoint</Application>
  <PresentationFormat>Экран (4:3)</PresentationFormat>
  <Paragraphs>64</Paragraphs>
  <Slides>11</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Изящная</vt:lpstr>
      <vt:lpstr>Aid for Ukrainian animals in war</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limonka</dc:creator>
  <cp:lastModifiedBy>limonka</cp:lastModifiedBy>
  <cp:revision>28</cp:revision>
  <dcterms:created xsi:type="dcterms:W3CDTF">2022-08-30T11:15:21Z</dcterms:created>
  <dcterms:modified xsi:type="dcterms:W3CDTF">2022-08-31T13:31:06Z</dcterms:modified>
</cp:coreProperties>
</file>